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 id="2147483710" r:id="rId2"/>
    <p:sldMasterId id="2147483720" r:id="rId3"/>
  </p:sldMasterIdLst>
  <p:notesMasterIdLst>
    <p:notesMasterId r:id="rId27"/>
  </p:notesMasterIdLst>
  <p:handoutMasterIdLst>
    <p:handoutMasterId r:id="rId28"/>
  </p:handoutMasterIdLst>
  <p:sldIdLst>
    <p:sldId id="347" r:id="rId4"/>
    <p:sldId id="350" r:id="rId5"/>
    <p:sldId id="376" r:id="rId6"/>
    <p:sldId id="351" r:id="rId7"/>
    <p:sldId id="374" r:id="rId8"/>
    <p:sldId id="384" r:id="rId9"/>
    <p:sldId id="359" r:id="rId10"/>
    <p:sldId id="360" r:id="rId11"/>
    <p:sldId id="361" r:id="rId12"/>
    <p:sldId id="362" r:id="rId13"/>
    <p:sldId id="285" r:id="rId14"/>
    <p:sldId id="363" r:id="rId15"/>
    <p:sldId id="364" r:id="rId16"/>
    <p:sldId id="365" r:id="rId17"/>
    <p:sldId id="366" r:id="rId18"/>
    <p:sldId id="377" r:id="rId19"/>
    <p:sldId id="378" r:id="rId20"/>
    <p:sldId id="379" r:id="rId21"/>
    <p:sldId id="380" r:id="rId22"/>
    <p:sldId id="381" r:id="rId23"/>
    <p:sldId id="382" r:id="rId24"/>
    <p:sldId id="383" r:id="rId25"/>
    <p:sldId id="386" r:id="rId26"/>
  </p:sldIdLst>
  <p:sldSz cx="9144000" cy="6858000" type="screen4x3"/>
  <p:notesSz cx="6797675" cy="9926638"/>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294">
          <p15:clr>
            <a:srgbClr val="A4A3A4"/>
          </p15:clr>
        </p15:guide>
        <p15:guide id="2" pos="5602">
          <p15:clr>
            <a:srgbClr val="A4A3A4"/>
          </p15:clr>
        </p15:guide>
      </p15:sldGuideLst>
    </p:ext>
    <p:ext uri="{2D200454-40CA-4A62-9FC3-DE9A4176ACB9}">
      <p15:notesGuideLst xmlns:p15="http://schemas.microsoft.com/office/powerpoint/2012/main" xmlns="">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6E8A"/>
    <a:srgbClr val="1D8DB0"/>
    <a:srgbClr val="147694"/>
    <a:srgbClr val="177E9D"/>
    <a:srgbClr val="00407A"/>
    <a:srgbClr val="86BC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71" autoAdjust="0"/>
    <p:restoredTop sz="94656" autoAdjust="0"/>
  </p:normalViewPr>
  <p:slideViewPr>
    <p:cSldViewPr snapToObjects="1" showGuides="1">
      <p:cViewPr>
        <p:scale>
          <a:sx n="77" d="100"/>
          <a:sy n="77" d="100"/>
        </p:scale>
        <p:origin x="-1188" y="204"/>
      </p:cViewPr>
      <p:guideLst>
        <p:guide orient="horz" pos="3294"/>
        <p:guide pos="5602"/>
      </p:guideLst>
    </p:cSldViewPr>
  </p:slideViewPr>
  <p:outlineViewPr>
    <p:cViewPr>
      <p:scale>
        <a:sx n="33" d="100"/>
        <a:sy n="33" d="100"/>
      </p:scale>
      <p:origin x="0" y="0"/>
    </p:cViewPr>
  </p:outlineViewPr>
  <p:notesTextViewPr>
    <p:cViewPr>
      <p:scale>
        <a:sx n="1" d="1"/>
        <a:sy n="1" d="1"/>
      </p:scale>
      <p:origin x="0" y="0"/>
    </p:cViewPr>
  </p:notesTextViewPr>
  <p:sorterViewPr>
    <p:cViewPr>
      <p:scale>
        <a:sx n="200" d="100"/>
        <a:sy n="200" d="100"/>
      </p:scale>
      <p:origin x="0" y="0"/>
    </p:cViewPr>
  </p:sorterViewPr>
  <p:notesViewPr>
    <p:cSldViewPr snapToObjects="1" showGuides="1">
      <p:cViewPr varScale="1">
        <p:scale>
          <a:sx n="73" d="100"/>
          <a:sy n="73" d="100"/>
        </p:scale>
        <p:origin x="-2028" y="-9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BE" sz="1000" dirty="0">
              <a:latin typeface="Arial" pitchFamily="34" charset="0"/>
              <a:cs typeface="Arial" pitchFamily="34" charset="0"/>
            </a:endParaRPr>
          </a:p>
        </p:txBody>
      </p:sp>
      <p:sp>
        <p:nvSpPr>
          <p:cNvPr id="3" name="Tijdelijke aanduiding voor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E6185198-F140-406E-8F04-DE9D809B9791}" type="datetimeFigureOut">
              <a:rPr lang="nl-BE" sz="1000" smtClean="0">
                <a:latin typeface="Arial" pitchFamily="34" charset="0"/>
                <a:cs typeface="Arial" pitchFamily="34" charset="0"/>
              </a:rPr>
              <a:pPr/>
              <a:t>24/03/2017</a:t>
            </a:fld>
            <a:endParaRPr lang="nl-BE" sz="1000">
              <a:latin typeface="Arial" pitchFamily="34" charset="0"/>
              <a:cs typeface="Arial" pitchFamily="34" charset="0"/>
            </a:endParaRPr>
          </a:p>
        </p:txBody>
      </p:sp>
      <p:sp>
        <p:nvSpPr>
          <p:cNvPr id="4" name="Tijdelijke aanduiding voor voettekst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l-BE" sz="1000">
              <a:latin typeface="Arial" pitchFamily="34" charset="0"/>
              <a:cs typeface="Arial" pitchFamily="34" charset="0"/>
            </a:endParaRPr>
          </a:p>
        </p:txBody>
      </p:sp>
      <p:sp>
        <p:nvSpPr>
          <p:cNvPr id="5" name="Tijdelijke aanduiding voor dianumm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6A024B3E-C6E9-4CB0-843C-3CD5676655AA}" type="slidenum">
              <a:rPr lang="nl-BE" sz="1000" smtClean="0"/>
              <a:pPr/>
              <a:t>‹#›</a:t>
            </a:fld>
            <a:endParaRPr lang="nl-BE" sz="1000"/>
          </a:p>
        </p:txBody>
      </p:sp>
    </p:spTree>
    <p:extLst>
      <p:ext uri="{BB962C8B-B14F-4D97-AF65-F5344CB8AC3E}">
        <p14:creationId xmlns:p14="http://schemas.microsoft.com/office/powerpoint/2010/main" val="3973219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000">
                <a:latin typeface="Arial" pitchFamily="34" charset="0"/>
                <a:cs typeface="Arial" pitchFamily="34" charset="0"/>
              </a:defRPr>
            </a:lvl1pPr>
          </a:lstStyle>
          <a:p>
            <a:endParaRPr lang="nl-BE"/>
          </a:p>
        </p:txBody>
      </p:sp>
      <p:sp>
        <p:nvSpPr>
          <p:cNvPr id="3" name="Tijdelijke aanduiding voo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000">
                <a:latin typeface="Arial" pitchFamily="34" charset="0"/>
                <a:cs typeface="Arial" pitchFamily="34" charset="0"/>
              </a:defRPr>
            </a:lvl1pPr>
          </a:lstStyle>
          <a:p>
            <a:fld id="{7AF0A2F9-EF49-41B3-9E69-7CDBDC14786A}" type="datetimeFigureOut">
              <a:rPr lang="nl-BE" smtClean="0"/>
              <a:pPr/>
              <a:t>24/03/2017</a:t>
            </a:fld>
            <a:endParaRPr lang="nl-BE"/>
          </a:p>
        </p:txBody>
      </p:sp>
      <p:sp>
        <p:nvSpPr>
          <p:cNvPr id="4" name="Tijdelijke aanduiding voor dia-afbeelding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535250" y="4689750"/>
            <a:ext cx="5709333" cy="4494344"/>
          </a:xfrm>
          <a:prstGeom prst="rect">
            <a:avLst/>
          </a:prstGeom>
        </p:spPr>
        <p:txBody>
          <a:bodyPr vert="horz" lIns="91440" tIns="45720" rIns="91440" bIns="45720" rtlCol="0"/>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6" name="Tijdelijke aanduiding voor voetteks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000">
                <a:latin typeface="Arial" pitchFamily="34" charset="0"/>
                <a:cs typeface="Arial" pitchFamily="34" charset="0"/>
              </a:defRPr>
            </a:lvl1pPr>
          </a:lstStyle>
          <a:p>
            <a:endParaRPr lang="nl-BE"/>
          </a:p>
        </p:txBody>
      </p:sp>
      <p:sp>
        <p:nvSpPr>
          <p:cNvPr id="7" name="Tijdelijke aanduiding voor dia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000">
                <a:latin typeface="Arial" pitchFamily="34" charset="0"/>
                <a:cs typeface="Arial" pitchFamily="34" charset="0"/>
              </a:defRPr>
            </a:lvl1pPr>
          </a:lstStyle>
          <a:p>
            <a:fld id="{17C257C2-8D60-4760-88CB-024AF3EEC641}" type="slidenum">
              <a:rPr lang="nl-BE" smtClean="0"/>
              <a:pPr/>
              <a:t>‹#›</a:t>
            </a:fld>
            <a:endParaRPr lang="nl-BE"/>
          </a:p>
        </p:txBody>
      </p:sp>
    </p:spTree>
    <p:extLst>
      <p:ext uri="{BB962C8B-B14F-4D97-AF65-F5344CB8AC3E}">
        <p14:creationId xmlns:p14="http://schemas.microsoft.com/office/powerpoint/2010/main" val="3294757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Arial" pitchFamily="34" charset="0"/>
      </a:defRPr>
    </a:lvl1pPr>
    <a:lvl2pPr marL="457200" algn="l" defTabSz="914400" rtl="0" eaLnBrk="1" latinLnBrk="0" hangingPunct="1">
      <a:defRPr sz="1200" kern="1200">
        <a:solidFill>
          <a:schemeClr val="tx1"/>
        </a:solidFill>
        <a:latin typeface="Arial" pitchFamily="34" charset="0"/>
        <a:ea typeface="+mn-ea"/>
        <a:cs typeface="Arial" pitchFamily="34" charset="0"/>
      </a:defRPr>
    </a:lvl2pPr>
    <a:lvl3pPr marL="914400" algn="l" defTabSz="914400" rtl="0" eaLnBrk="1" latinLnBrk="0" hangingPunct="1">
      <a:defRPr sz="1200" kern="1200">
        <a:solidFill>
          <a:schemeClr val="tx1"/>
        </a:solidFill>
        <a:latin typeface="Arial" pitchFamily="34" charset="0"/>
        <a:ea typeface="+mn-ea"/>
        <a:cs typeface="Arial" pitchFamily="34" charset="0"/>
      </a:defRPr>
    </a:lvl3pPr>
    <a:lvl4pPr marL="1371600" algn="l" defTabSz="914400" rtl="0" eaLnBrk="1" latinLnBrk="0" hangingPunct="1">
      <a:defRPr sz="1200" kern="1200">
        <a:solidFill>
          <a:schemeClr val="tx1"/>
        </a:solidFill>
        <a:latin typeface="Arial" pitchFamily="34" charset="0"/>
        <a:ea typeface="+mn-ea"/>
        <a:cs typeface="Arial" pitchFamily="34" charset="0"/>
      </a:defRPr>
    </a:lvl4pPr>
    <a:lvl5pPr marL="1828800" algn="l" defTabSz="914400" rtl="0" eaLnBrk="1" latinLnBrk="0" hangingPunct="1">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BE" dirty="0" smtClean="0"/>
              <a:t>Last update: 28/10/2013</a:t>
            </a:r>
          </a:p>
          <a:p>
            <a:endParaRPr lang="nl-BE" dirty="0"/>
          </a:p>
        </p:txBody>
      </p:sp>
      <p:sp>
        <p:nvSpPr>
          <p:cNvPr id="4" name="Tijdelijke aanduiding voor dianummer 3"/>
          <p:cNvSpPr>
            <a:spLocks noGrp="1"/>
          </p:cNvSpPr>
          <p:nvPr>
            <p:ph type="sldNum" sz="quarter" idx="10"/>
          </p:nvPr>
        </p:nvSpPr>
        <p:spPr/>
        <p:txBody>
          <a:bodyPr/>
          <a:lstStyle/>
          <a:p>
            <a:fld id="{17C257C2-8D60-4760-88CB-024AF3EEC641}" type="slidenum">
              <a:rPr lang="nl-BE" smtClean="0"/>
              <a:pPr/>
              <a:t>1</a:t>
            </a:fld>
            <a:endParaRPr lang="nl-BE" dirty="0"/>
          </a:p>
        </p:txBody>
      </p:sp>
    </p:spTree>
    <p:extLst>
      <p:ext uri="{BB962C8B-B14F-4D97-AF65-F5344CB8AC3E}">
        <p14:creationId xmlns:p14="http://schemas.microsoft.com/office/powerpoint/2010/main" val="8019058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10"/>
          </p:nvPr>
        </p:nvSpPr>
        <p:spPr/>
        <p:txBody>
          <a:bodyPr/>
          <a:lstStyle/>
          <a:p>
            <a:fld id="{17C257C2-8D60-4760-88CB-024AF3EEC641}" type="slidenum">
              <a:rPr lang="nl-BE" smtClean="0"/>
              <a:pPr/>
              <a:t>4</a:t>
            </a:fld>
            <a:endParaRPr lang="nl-BE"/>
          </a:p>
        </p:txBody>
      </p:sp>
    </p:spTree>
    <p:extLst>
      <p:ext uri="{BB962C8B-B14F-4D97-AF65-F5344CB8AC3E}">
        <p14:creationId xmlns:p14="http://schemas.microsoft.com/office/powerpoint/2010/main" val="3231878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BE" sz="1200" i="1" kern="1200" dirty="0" smtClean="0">
                <a:solidFill>
                  <a:schemeClr val="tx1"/>
                </a:solidFill>
                <a:latin typeface="Arial" pitchFamily="34" charset="0"/>
                <a:ea typeface="+mn-ea"/>
                <a:cs typeface="Arial" pitchFamily="34" charset="0"/>
              </a:rPr>
              <a:t>De Technologieclusters groeperen het toepassingsgedreven onderzoek en maatschappelijke dienstverlening op de verschillende campussen van de KU Leuven. </a:t>
            </a:r>
            <a:endParaRPr lang="nl-BE" sz="1200" kern="1200" dirty="0" smtClean="0">
              <a:solidFill>
                <a:schemeClr val="tx1"/>
              </a:solidFill>
              <a:latin typeface="Arial" pitchFamily="34" charset="0"/>
              <a:ea typeface="+mn-ea"/>
              <a:cs typeface="Arial" pitchFamily="34" charset="0"/>
            </a:endParaRPr>
          </a:p>
          <a:p>
            <a:r>
              <a:rPr lang="nl-BE" sz="1200" i="1" kern="1200" dirty="0" smtClean="0">
                <a:solidFill>
                  <a:schemeClr val="tx1"/>
                </a:solidFill>
                <a:latin typeface="Arial" pitchFamily="34" charset="0"/>
                <a:ea typeface="+mn-ea"/>
                <a:cs typeface="Arial" pitchFamily="34" charset="0"/>
              </a:rPr>
              <a:t>Zij vormen de brug tussen fundamenteel en conceptueel wetenschappelijk onderzoek en de valorisatie en maatschappelijke realisatie hiervan, zowel gedreven door wetenschappelijke vindingen (research </a:t>
            </a:r>
            <a:r>
              <a:rPr lang="nl-BE" sz="1200" i="1" kern="1200" dirty="0" err="1" smtClean="0">
                <a:solidFill>
                  <a:schemeClr val="tx1"/>
                </a:solidFill>
                <a:latin typeface="Arial" pitchFamily="34" charset="0"/>
                <a:ea typeface="+mn-ea"/>
                <a:cs typeface="Arial" pitchFamily="34" charset="0"/>
              </a:rPr>
              <a:t>driven</a:t>
            </a:r>
            <a:r>
              <a:rPr lang="nl-BE" sz="1200" i="1" kern="1200" dirty="0" smtClean="0">
                <a:solidFill>
                  <a:schemeClr val="tx1"/>
                </a:solidFill>
                <a:latin typeface="Arial" pitchFamily="34" charset="0"/>
                <a:ea typeface="+mn-ea"/>
                <a:cs typeface="Arial" pitchFamily="34" charset="0"/>
              </a:rPr>
              <a:t>) als door maatschappelijke of industriële vragen (</a:t>
            </a:r>
            <a:r>
              <a:rPr lang="nl-BE" sz="1200" i="1" kern="1200" dirty="0" err="1" smtClean="0">
                <a:solidFill>
                  <a:schemeClr val="tx1"/>
                </a:solidFill>
                <a:latin typeface="Arial" pitchFamily="34" charset="0"/>
                <a:ea typeface="+mn-ea"/>
                <a:cs typeface="Arial" pitchFamily="34" charset="0"/>
              </a:rPr>
              <a:t>demand</a:t>
            </a:r>
            <a:r>
              <a:rPr lang="nl-BE" sz="1200" i="1" kern="1200" dirty="0" smtClean="0">
                <a:solidFill>
                  <a:schemeClr val="tx1"/>
                </a:solidFill>
                <a:latin typeface="Arial" pitchFamily="34" charset="0"/>
                <a:ea typeface="+mn-ea"/>
                <a:cs typeface="Arial" pitchFamily="34" charset="0"/>
              </a:rPr>
              <a:t> </a:t>
            </a:r>
            <a:r>
              <a:rPr lang="nl-BE" sz="1200" i="1" kern="1200" dirty="0" err="1" smtClean="0">
                <a:solidFill>
                  <a:schemeClr val="tx1"/>
                </a:solidFill>
                <a:latin typeface="Arial" pitchFamily="34" charset="0"/>
                <a:ea typeface="+mn-ea"/>
                <a:cs typeface="Arial" pitchFamily="34" charset="0"/>
              </a:rPr>
              <a:t>driven</a:t>
            </a:r>
            <a:r>
              <a:rPr lang="nl-BE" sz="1200" i="1" kern="1200" dirty="0" smtClean="0">
                <a:solidFill>
                  <a:schemeClr val="tx1"/>
                </a:solidFill>
                <a:latin typeface="Arial" pitchFamily="34" charset="0"/>
                <a:ea typeface="+mn-ea"/>
                <a:cs typeface="Arial" pitchFamily="34" charset="0"/>
              </a:rPr>
              <a:t>), </a:t>
            </a:r>
            <a:endParaRPr lang="nl-BE" sz="1200" kern="1200" dirty="0" smtClean="0">
              <a:solidFill>
                <a:schemeClr val="tx1"/>
              </a:solidFill>
              <a:latin typeface="Arial" pitchFamily="34" charset="0"/>
              <a:ea typeface="+mn-ea"/>
              <a:cs typeface="Arial" pitchFamily="34" charset="0"/>
            </a:endParaRPr>
          </a:p>
          <a:p>
            <a:r>
              <a:rPr lang="nl-BE" sz="1200" i="1" kern="1200" dirty="0" smtClean="0">
                <a:solidFill>
                  <a:schemeClr val="tx1"/>
                </a:solidFill>
                <a:latin typeface="Arial" pitchFamily="34" charset="0"/>
                <a:ea typeface="+mn-ea"/>
                <a:cs typeface="Arial" pitchFamily="34" charset="0"/>
              </a:rPr>
              <a:t>Zo beantwoorden de technologieclusters de maatschappelijke noden op het vlak van innovatie en dragen zij bij tot de verdere ontplooiing van de industriële activiteit in Vlaanderen, België en Europa. De technologieclusters besteden hierbij speciale aandacht aan innovatie bij de kleine en middelgrote onderneming.</a:t>
            </a:r>
            <a:endParaRPr lang="nl-BE" sz="1200" kern="1200" dirty="0" smtClean="0">
              <a:solidFill>
                <a:schemeClr val="tx1"/>
              </a:solidFill>
              <a:latin typeface="Arial" pitchFamily="34" charset="0"/>
              <a:ea typeface="+mn-ea"/>
              <a:cs typeface="Arial" pitchFamily="34" charset="0"/>
            </a:endParaRPr>
          </a:p>
          <a:p>
            <a:r>
              <a:rPr lang="nl-BE" sz="1200" i="1" kern="1200" dirty="0" smtClean="0">
                <a:solidFill>
                  <a:schemeClr val="tx1"/>
                </a:solidFill>
                <a:latin typeface="Arial" pitchFamily="34" charset="0"/>
                <a:ea typeface="+mn-ea"/>
                <a:cs typeface="Arial" pitchFamily="34" charset="0"/>
              </a:rPr>
              <a:t>De technologieclusters dragen bij vanuit hun toepassingsgedreven onderzoek bij tot het onderwijs en de opleiding van industrieel ingenieurs van de Faculteit Industriële Ingenieurswetenschappen.</a:t>
            </a:r>
            <a:endParaRPr lang="nl-BE" sz="1200" kern="1200" dirty="0" smtClean="0">
              <a:solidFill>
                <a:schemeClr val="tx1"/>
              </a:solidFill>
              <a:latin typeface="Arial" pitchFamily="34" charset="0"/>
              <a:ea typeface="+mn-ea"/>
              <a:cs typeface="Arial" pitchFamily="34" charset="0"/>
            </a:endParaRPr>
          </a:p>
          <a:p>
            <a:r>
              <a:rPr lang="nl-BE" sz="1200" kern="1200" dirty="0" smtClean="0">
                <a:solidFill>
                  <a:schemeClr val="tx1"/>
                </a:solidFill>
                <a:latin typeface="Arial" pitchFamily="34" charset="0"/>
                <a:ea typeface="+mn-ea"/>
                <a:cs typeface="Arial" pitchFamily="34" charset="0"/>
              </a:rPr>
              <a:t> </a:t>
            </a:r>
          </a:p>
          <a:p>
            <a:r>
              <a:rPr lang="nl-BE" sz="1200" kern="1200" dirty="0" err="1" smtClean="0">
                <a:solidFill>
                  <a:schemeClr val="tx1"/>
                </a:solidFill>
                <a:latin typeface="Arial" pitchFamily="34" charset="0"/>
                <a:ea typeface="+mn-ea"/>
                <a:cs typeface="Arial" pitchFamily="34" charset="0"/>
              </a:rPr>
              <a:t>Concretisatie</a:t>
            </a:r>
            <a:endParaRPr lang="nl-BE" sz="1200" kern="1200" dirty="0" smtClean="0">
              <a:solidFill>
                <a:schemeClr val="tx1"/>
              </a:solidFill>
              <a:latin typeface="Arial" pitchFamily="34" charset="0"/>
              <a:ea typeface="+mn-ea"/>
              <a:cs typeface="Arial" pitchFamily="34" charset="0"/>
            </a:endParaRPr>
          </a:p>
          <a:p>
            <a:r>
              <a:rPr lang="nl-BE" sz="1200" kern="1200" dirty="0" smtClean="0">
                <a:solidFill>
                  <a:schemeClr val="tx1"/>
                </a:solidFill>
                <a:latin typeface="Arial" pitchFamily="34" charset="0"/>
                <a:ea typeface="+mn-ea"/>
                <a:cs typeface="Arial" pitchFamily="34" charset="0"/>
              </a:rPr>
              <a:t>Door aanwezigheid over heel Vlaanderen het werkveld een laagdrempelige toegang bieden tot een uitgebreide waaier van toepassingsgedreven </a:t>
            </a:r>
            <a:r>
              <a:rPr lang="nl-BE" sz="1200" kern="1200" dirty="0" err="1" smtClean="0">
                <a:solidFill>
                  <a:schemeClr val="tx1"/>
                </a:solidFill>
                <a:latin typeface="Arial" pitchFamily="34" charset="0"/>
                <a:ea typeface="+mn-ea"/>
                <a:cs typeface="Arial" pitchFamily="34" charset="0"/>
              </a:rPr>
              <a:t>know-how</a:t>
            </a:r>
            <a:r>
              <a:rPr lang="nl-BE" sz="1200" kern="1200" dirty="0" smtClean="0">
                <a:solidFill>
                  <a:schemeClr val="tx1"/>
                </a:solidFill>
                <a:latin typeface="Arial" pitchFamily="34" charset="0"/>
                <a:ea typeface="+mn-ea"/>
                <a:cs typeface="Arial" pitchFamily="34" charset="0"/>
              </a:rPr>
              <a:t> die op een efficiënte en oplossingsgerichte wijze inzetbaar is.</a:t>
            </a:r>
          </a:p>
          <a:p>
            <a:r>
              <a:rPr lang="nl-BE" sz="1200" kern="1200" dirty="0" smtClean="0">
                <a:solidFill>
                  <a:schemeClr val="tx1"/>
                </a:solidFill>
                <a:latin typeface="Arial" pitchFamily="34" charset="0"/>
                <a:ea typeface="+mn-ea"/>
                <a:cs typeface="Arial" pitchFamily="34" charset="0"/>
              </a:rPr>
              <a:t>Onderzoek is thematisch gegroepeerd over 7 technologieclusters, die deel uit maken van bestaande onderzoeksdepartementen</a:t>
            </a:r>
          </a:p>
          <a:p>
            <a:endParaRPr lang="en-US" dirty="0"/>
          </a:p>
        </p:txBody>
      </p:sp>
      <p:sp>
        <p:nvSpPr>
          <p:cNvPr id="4" name="Tijdelijke aanduiding voor dianummer 3"/>
          <p:cNvSpPr>
            <a:spLocks noGrp="1"/>
          </p:cNvSpPr>
          <p:nvPr>
            <p:ph type="sldNum" sz="quarter" idx="10"/>
          </p:nvPr>
        </p:nvSpPr>
        <p:spPr/>
        <p:txBody>
          <a:bodyPr/>
          <a:lstStyle/>
          <a:p>
            <a:fld id="{17C257C2-8D60-4760-88CB-024AF3EEC641}" type="slidenum">
              <a:rPr lang="nl-BE" smtClean="0"/>
              <a:pPr/>
              <a:t>15</a:t>
            </a:fld>
            <a:endParaRPr lang="nl-BE"/>
          </a:p>
        </p:txBody>
      </p:sp>
    </p:spTree>
    <p:extLst>
      <p:ext uri="{BB962C8B-B14F-4D97-AF65-F5344CB8AC3E}">
        <p14:creationId xmlns:p14="http://schemas.microsoft.com/office/powerpoint/2010/main" val="28951290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sp>
        <p:nvSpPr>
          <p:cNvPr id="13" name="Rechthoek 12"/>
          <p:cNvSpPr/>
          <p:nvPr userDrawn="1"/>
        </p:nvSpPr>
        <p:spPr>
          <a:xfrm>
            <a:off x="0" y="648000"/>
            <a:ext cx="9144000" cy="6228000"/>
          </a:xfrm>
          <a:prstGeom prst="rect">
            <a:avLst/>
          </a:prstGeom>
          <a:gradFill flip="none" rotWithShape="1">
            <a:gsLst>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9" name="Titel 1"/>
          <p:cNvSpPr>
            <a:spLocks noGrp="1"/>
          </p:cNvSpPr>
          <p:nvPr>
            <p:ph type="ctrTitle" hasCustomPrompt="1"/>
          </p:nvPr>
        </p:nvSpPr>
        <p:spPr>
          <a:xfrm>
            <a:off x="3096000" y="2088000"/>
            <a:ext cx="5580000" cy="1800000"/>
          </a:xfrm>
        </p:spPr>
        <p:txBody>
          <a:bodyPr>
            <a:noAutofit/>
          </a:bodyPr>
          <a:lstStyle>
            <a:lvl1pPr>
              <a:defRPr sz="4000">
                <a:solidFill>
                  <a:schemeClr val="bg1"/>
                </a:solidFill>
              </a:defRPr>
            </a:lvl1pPr>
          </a:lstStyle>
          <a:p>
            <a:r>
              <a:rPr lang="nl-NL" dirty="0" smtClean="0"/>
              <a:t>Klik en typ de titel van de presentatie</a:t>
            </a:r>
            <a:endParaRPr lang="nl-BE" dirty="0"/>
          </a:p>
        </p:txBody>
      </p:sp>
      <p:sp>
        <p:nvSpPr>
          <p:cNvPr id="10" name="Ondertitel 2"/>
          <p:cNvSpPr>
            <a:spLocks noGrp="1"/>
          </p:cNvSpPr>
          <p:nvPr>
            <p:ph type="subTitle" idx="1" hasCustomPrompt="1"/>
          </p:nvPr>
        </p:nvSpPr>
        <p:spPr>
          <a:xfrm>
            <a:off x="3096000" y="4193675"/>
            <a:ext cx="5580000" cy="1080000"/>
          </a:xfrm>
        </p:spPr>
        <p:txBody>
          <a:bodyPr/>
          <a:lstStyle>
            <a:lvl1pPr marL="0" indent="0" algn="l">
              <a:spcBef>
                <a:spcPts val="0"/>
              </a:spcBef>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en typ de subtitel van de presentatie</a:t>
            </a:r>
            <a:endParaRPr lang="nl-BE" dirty="0"/>
          </a:p>
        </p:txBody>
      </p:sp>
      <p:pic>
        <p:nvPicPr>
          <p:cNvPr id="12" name="Afbeelding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2000" y="1800000"/>
            <a:ext cx="1840048" cy="4294442"/>
          </a:xfrm>
          <a:prstGeom prst="rect">
            <a:avLst/>
          </a:prstGeom>
        </p:spPr>
      </p:pic>
      <p:pic>
        <p:nvPicPr>
          <p:cNvPr id="11" name="Afbeelding 10"/>
          <p:cNvPicPr>
            <a:picLocks noChangeAspect="1"/>
          </p:cNvPicPr>
          <p:nvPr userDrawn="1"/>
        </p:nvPicPr>
        <p:blipFill>
          <a:blip r:embed="rId3" cstate="print"/>
          <a:stretch>
            <a:fillRect/>
          </a:stretch>
        </p:blipFill>
        <p:spPr>
          <a:xfrm>
            <a:off x="8283600" y="5706000"/>
            <a:ext cx="428400" cy="720000"/>
          </a:xfrm>
          <a:prstGeom prst="rect">
            <a:avLst/>
          </a:prstGeom>
        </p:spPr>
      </p:pic>
      <p:pic>
        <p:nvPicPr>
          <p:cNvPr id="3" name="Afbeelding 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60000" y="360000"/>
            <a:ext cx="2014732" cy="719329"/>
          </a:xfrm>
          <a:prstGeom prst="rect">
            <a:avLst/>
          </a:prstGeom>
        </p:spPr>
      </p:pic>
    </p:spTree>
    <p:extLst>
      <p:ext uri="{BB962C8B-B14F-4D97-AF65-F5344CB8AC3E}">
        <p14:creationId xmlns:p14="http://schemas.microsoft.com/office/powerpoint/2010/main" val="34139249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sp>
        <p:nvSpPr>
          <p:cNvPr id="13" name="Rechthoek 12"/>
          <p:cNvSpPr/>
          <p:nvPr userDrawn="1"/>
        </p:nvSpPr>
        <p:spPr>
          <a:xfrm>
            <a:off x="0" y="648000"/>
            <a:ext cx="9144000" cy="6228000"/>
          </a:xfrm>
          <a:prstGeom prst="rect">
            <a:avLst/>
          </a:prstGeom>
          <a:gradFill flip="none" rotWithShape="1">
            <a:gsLst>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9" name="Titel 1"/>
          <p:cNvSpPr>
            <a:spLocks noGrp="1"/>
          </p:cNvSpPr>
          <p:nvPr>
            <p:ph type="ctrTitle" hasCustomPrompt="1"/>
          </p:nvPr>
        </p:nvSpPr>
        <p:spPr>
          <a:xfrm>
            <a:off x="3096000" y="2088000"/>
            <a:ext cx="5580000" cy="1800000"/>
          </a:xfrm>
        </p:spPr>
        <p:txBody>
          <a:bodyPr>
            <a:noAutofit/>
          </a:bodyPr>
          <a:lstStyle>
            <a:lvl1pPr>
              <a:defRPr sz="4000">
                <a:solidFill>
                  <a:schemeClr val="bg1"/>
                </a:solidFill>
              </a:defRPr>
            </a:lvl1pPr>
          </a:lstStyle>
          <a:p>
            <a:r>
              <a:rPr lang="nl-NL" dirty="0" smtClean="0"/>
              <a:t>Klik en typ de titel van de presentatie</a:t>
            </a:r>
            <a:endParaRPr lang="nl-BE" dirty="0"/>
          </a:p>
        </p:txBody>
      </p:sp>
      <p:sp>
        <p:nvSpPr>
          <p:cNvPr id="10" name="Ondertitel 2"/>
          <p:cNvSpPr>
            <a:spLocks noGrp="1"/>
          </p:cNvSpPr>
          <p:nvPr>
            <p:ph type="subTitle" idx="1" hasCustomPrompt="1"/>
          </p:nvPr>
        </p:nvSpPr>
        <p:spPr>
          <a:xfrm>
            <a:off x="3096000" y="4193675"/>
            <a:ext cx="5580000" cy="1080000"/>
          </a:xfrm>
        </p:spPr>
        <p:txBody>
          <a:bodyPr/>
          <a:lstStyle>
            <a:lvl1pPr marL="0" indent="0" algn="l">
              <a:spcBef>
                <a:spcPts val="0"/>
              </a:spcBef>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en typ de subtitel van de presentatie</a:t>
            </a:r>
            <a:endParaRPr lang="nl-BE" dirty="0"/>
          </a:p>
        </p:txBody>
      </p:sp>
      <p:pic>
        <p:nvPicPr>
          <p:cNvPr id="12" name="Afbeelding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2000" y="1800000"/>
            <a:ext cx="1840048" cy="4294442"/>
          </a:xfrm>
          <a:prstGeom prst="rect">
            <a:avLst/>
          </a:prstGeom>
        </p:spPr>
      </p:pic>
      <p:pic>
        <p:nvPicPr>
          <p:cNvPr id="11" name="Afbeelding 10"/>
          <p:cNvPicPr>
            <a:picLocks noChangeAspect="1"/>
          </p:cNvPicPr>
          <p:nvPr userDrawn="1"/>
        </p:nvPicPr>
        <p:blipFill>
          <a:blip r:embed="rId3" cstate="print"/>
          <a:stretch>
            <a:fillRect/>
          </a:stretch>
        </p:blipFill>
        <p:spPr>
          <a:xfrm>
            <a:off x="8283600" y="5706000"/>
            <a:ext cx="428400" cy="720000"/>
          </a:xfrm>
          <a:prstGeom prst="rect">
            <a:avLst/>
          </a:prstGeom>
        </p:spPr>
      </p:pic>
      <p:pic>
        <p:nvPicPr>
          <p:cNvPr id="3" name="Afbeelding 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60000" y="360000"/>
            <a:ext cx="2014732" cy="719329"/>
          </a:xfrm>
          <a:prstGeom prst="rect">
            <a:avLst/>
          </a:prstGeom>
        </p:spPr>
      </p:pic>
    </p:spTree>
    <p:extLst>
      <p:ext uri="{BB962C8B-B14F-4D97-AF65-F5344CB8AC3E}">
        <p14:creationId xmlns:p14="http://schemas.microsoft.com/office/powerpoint/2010/main" val="54004670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solidFill>
                  <a:srgbClr val="52BDEC"/>
                </a:solidFill>
              </a:defRPr>
            </a:lvl1pPr>
          </a:lstStyle>
          <a:p>
            <a:r>
              <a:rPr lang="nl-NL" dirty="0" smtClean="0"/>
              <a:t>Klik en typ de titel</a:t>
            </a:r>
            <a:endParaRPr lang="nl-BE" dirty="0"/>
          </a:p>
        </p:txBody>
      </p:sp>
      <p:sp>
        <p:nvSpPr>
          <p:cNvPr id="3" name="Tijdelijke aanduiding voor datum 2"/>
          <p:cNvSpPr>
            <a:spLocks noGrp="1"/>
          </p:cNvSpPr>
          <p:nvPr>
            <p:ph type="dt" sz="half" idx="10"/>
          </p:nvPr>
        </p:nvSpPr>
        <p:spPr/>
        <p:txBody>
          <a:bodyPr/>
          <a:lstStyle/>
          <a:p>
            <a:fld id="{C4DDCD72-59EE-436D-B435-201699A5BB49}" type="datetimeFigureOut">
              <a:rPr lang="nl-BE" smtClean="0"/>
              <a:pPr/>
              <a:t>24/03/2017</a:t>
            </a:fld>
            <a:endParaRPr lang="nl-BE" dirty="0"/>
          </a:p>
        </p:txBody>
      </p:sp>
      <p:sp>
        <p:nvSpPr>
          <p:cNvPr id="4" name="Tijdelijke aanduiding voor voettekst 3"/>
          <p:cNvSpPr>
            <a:spLocks noGrp="1"/>
          </p:cNvSpPr>
          <p:nvPr>
            <p:ph type="ftr" sz="quarter" idx="11"/>
          </p:nvPr>
        </p:nvSpPr>
        <p:spPr/>
        <p:txBody>
          <a:bodyPr/>
          <a:lstStyle/>
          <a:p>
            <a:endParaRPr lang="nl-BE" dirty="0"/>
          </a:p>
        </p:txBody>
      </p:sp>
      <p:sp>
        <p:nvSpPr>
          <p:cNvPr id="5" name="Tijdelijke aanduiding voor dianummer 4"/>
          <p:cNvSpPr>
            <a:spLocks noGrp="1"/>
          </p:cNvSpPr>
          <p:nvPr>
            <p:ph type="sldNum" sz="quarter" idx="12"/>
          </p:nvPr>
        </p:nvSpPr>
        <p:spPr/>
        <p:txBody>
          <a:bodyPr/>
          <a:lstStyle/>
          <a:p>
            <a:fld id="{F35D8031-C8E5-48F8-A3B6-81643B27A3AF}" type="slidenum">
              <a:rPr lang="nl-BE" smtClean="0"/>
              <a:pPr/>
              <a:t>‹#›</a:t>
            </a:fld>
            <a:endParaRPr lang="nl-BE" dirty="0"/>
          </a:p>
        </p:txBody>
      </p:sp>
      <p:sp>
        <p:nvSpPr>
          <p:cNvPr id="6" name="Tijdelijke aanduiding voor tekst 2"/>
          <p:cNvSpPr>
            <a:spLocks noGrp="1"/>
          </p:cNvSpPr>
          <p:nvPr>
            <p:ph idx="1" hasCustomPrompt="1"/>
          </p:nvPr>
        </p:nvSpPr>
        <p:spPr>
          <a:xfrm>
            <a:off x="540000" y="1349999"/>
            <a:ext cx="8334000" cy="4428000"/>
          </a:xfrm>
          <a:prstGeom prst="rect">
            <a:avLst/>
          </a:prstGeom>
        </p:spPr>
        <p:txBody>
          <a:bodyPr vert="horz" lIns="0" tIns="0" rIns="0" bIns="0" rtlCol="0">
            <a:noAutofit/>
          </a:bodyPr>
          <a:lstStyle>
            <a:lvl1pPr>
              <a:defRPr/>
            </a:lvl1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Tree>
    <p:extLst>
      <p:ext uri="{BB962C8B-B14F-4D97-AF65-F5344CB8AC3E}">
        <p14:creationId xmlns:p14="http://schemas.microsoft.com/office/powerpoint/2010/main" val="285366996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ectiekop">
    <p:spTree>
      <p:nvGrpSpPr>
        <p:cNvPr id="1" name=""/>
        <p:cNvGrpSpPr/>
        <p:nvPr/>
      </p:nvGrpSpPr>
      <p:grpSpPr>
        <a:xfrm>
          <a:off x="0" y="0"/>
          <a:ext cx="0" cy="0"/>
          <a:chOff x="0" y="0"/>
          <a:chExt cx="0" cy="0"/>
        </a:xfrm>
      </p:grpSpPr>
      <p:sp>
        <p:nvSpPr>
          <p:cNvPr id="13" name="Rechthoek 12"/>
          <p:cNvSpPr/>
          <p:nvPr userDrawn="1"/>
        </p:nvSpPr>
        <p:spPr>
          <a:xfrm>
            <a:off x="0" y="0"/>
            <a:ext cx="9144000" cy="6372000"/>
          </a:xfrm>
          <a:prstGeom prst="rect">
            <a:avLst/>
          </a:prstGeom>
          <a:gradFill flip="none" rotWithShape="1">
            <a:gsLst>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9" name="Titel 1"/>
          <p:cNvSpPr>
            <a:spLocks noGrp="1"/>
          </p:cNvSpPr>
          <p:nvPr>
            <p:ph type="ctrTitle" hasCustomPrompt="1"/>
          </p:nvPr>
        </p:nvSpPr>
        <p:spPr>
          <a:xfrm>
            <a:off x="3780000" y="2304000"/>
            <a:ext cx="5094000" cy="1800200"/>
          </a:xfrm>
        </p:spPr>
        <p:txBody>
          <a:bodyPr>
            <a:noAutofit/>
          </a:bodyPr>
          <a:lstStyle>
            <a:lvl1pPr>
              <a:defRPr sz="4000">
                <a:solidFill>
                  <a:schemeClr val="bg1"/>
                </a:solidFill>
              </a:defRPr>
            </a:lvl1pPr>
          </a:lstStyle>
          <a:p>
            <a:r>
              <a:rPr lang="nl-NL" dirty="0" smtClean="0"/>
              <a:t>Klik en typ de titel van de sectie</a:t>
            </a:r>
            <a:endParaRPr lang="nl-BE" dirty="0"/>
          </a:p>
        </p:txBody>
      </p:sp>
      <p:sp>
        <p:nvSpPr>
          <p:cNvPr id="10" name="Ondertitel 2"/>
          <p:cNvSpPr>
            <a:spLocks noGrp="1"/>
          </p:cNvSpPr>
          <p:nvPr>
            <p:ph type="subTitle" idx="1" hasCustomPrompt="1"/>
          </p:nvPr>
        </p:nvSpPr>
        <p:spPr>
          <a:xfrm>
            <a:off x="3780000" y="4419108"/>
            <a:ext cx="5094000" cy="1080000"/>
          </a:xfrm>
        </p:spPr>
        <p:txBody>
          <a:bodyPr anchor="t" anchorCtr="0"/>
          <a:lstStyle>
            <a:lvl1pPr marL="0" indent="0" algn="l">
              <a:spcBef>
                <a:spcPts val="0"/>
              </a:spcBef>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en typ de subtitel van de sectie</a:t>
            </a:r>
            <a:endParaRPr lang="nl-BE" dirty="0"/>
          </a:p>
        </p:txBody>
      </p:sp>
      <p:pic>
        <p:nvPicPr>
          <p:cNvPr id="17" name="Afbeelding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62000" y="6048000"/>
            <a:ext cx="1512458" cy="540000"/>
          </a:xfrm>
          <a:prstGeom prst="rect">
            <a:avLst/>
          </a:prstGeom>
        </p:spPr>
      </p:pic>
      <p:pic>
        <p:nvPicPr>
          <p:cNvPr id="4" name="Afbeelding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3150000"/>
            <a:ext cx="3300991" cy="3209551"/>
          </a:xfrm>
          <a:prstGeom prst="rect">
            <a:avLst/>
          </a:prstGeom>
        </p:spPr>
      </p:pic>
    </p:spTree>
    <p:extLst>
      <p:ext uri="{BB962C8B-B14F-4D97-AF65-F5344CB8AC3E}">
        <p14:creationId xmlns:p14="http://schemas.microsoft.com/office/powerpoint/2010/main" val="48359079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inhoud 2"/>
          <p:cNvSpPr>
            <a:spLocks noGrp="1"/>
          </p:cNvSpPr>
          <p:nvPr>
            <p:ph sz="half" idx="1" hasCustomPrompt="1"/>
          </p:nvPr>
        </p:nvSpPr>
        <p:spPr>
          <a:xfrm>
            <a:off x="540000" y="1350000"/>
            <a:ext cx="4038600" cy="4428000"/>
          </a:xfrm>
        </p:spPr>
        <p:txBody>
          <a:bodyPr/>
          <a:lstStyle>
            <a:lvl1pPr>
              <a:defRPr sz="2400"/>
            </a:lvl1pPr>
            <a:lvl2pPr>
              <a:defRPr sz="2400"/>
            </a:lvl2pPr>
            <a:lvl3pPr>
              <a:defRPr sz="2000"/>
            </a:lvl3pPr>
            <a:lvl4pPr>
              <a:defRPr sz="1600"/>
            </a:lvl4pPr>
            <a:lvl5pPr marL="1435100" indent="-228600">
              <a:buFont typeface="Arial" pitchFamily="34" charset="0"/>
              <a:buChar char="-"/>
              <a:defRPr sz="1600">
                <a:solidFill>
                  <a:srgbClr val="00407A"/>
                </a:solidFill>
              </a:defRPr>
            </a:lvl5pPr>
            <a:lvl6pPr>
              <a:defRPr sz="1800"/>
            </a:lvl6pPr>
            <a:lvl7pPr>
              <a:defRPr sz="1800"/>
            </a:lvl7pPr>
            <a:lvl8pPr>
              <a:defRPr sz="1800"/>
            </a:lvl8pPr>
            <a:lvl9pPr>
              <a:defRPr sz="18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inhoud 3"/>
          <p:cNvSpPr>
            <a:spLocks noGrp="1"/>
          </p:cNvSpPr>
          <p:nvPr>
            <p:ph sz="half" idx="2" hasCustomPrompt="1"/>
          </p:nvPr>
        </p:nvSpPr>
        <p:spPr>
          <a:xfrm>
            <a:off x="4835400" y="1350000"/>
            <a:ext cx="4038600" cy="4428000"/>
          </a:xfrm>
        </p:spPr>
        <p:txBody>
          <a:bodyPr/>
          <a:lstStyle>
            <a:lvl1pPr>
              <a:defRPr sz="2400"/>
            </a:lvl1pPr>
            <a:lvl2pPr>
              <a:defRPr sz="2400"/>
            </a:lvl2pPr>
            <a:lvl3pPr>
              <a:defRPr sz="2000"/>
            </a:lvl3pPr>
            <a:lvl4pPr>
              <a:defRPr sz="1800"/>
            </a:lvl4pPr>
            <a:lvl5pPr marL="1435100" indent="-228600">
              <a:buFont typeface="Arial" pitchFamily="34" charset="0"/>
              <a:buChar char="-"/>
              <a:defRPr sz="1600">
                <a:solidFill>
                  <a:srgbClr val="00407A"/>
                </a:solidFill>
              </a:defRPr>
            </a:lvl5pPr>
            <a:lvl6pPr>
              <a:defRPr sz="1800"/>
            </a:lvl6pPr>
            <a:lvl7pPr>
              <a:defRPr sz="1800"/>
            </a:lvl7pPr>
            <a:lvl8pPr>
              <a:defRPr sz="1800"/>
            </a:lvl8pPr>
            <a:lvl9pPr>
              <a:defRPr sz="18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datum 4"/>
          <p:cNvSpPr>
            <a:spLocks noGrp="1"/>
          </p:cNvSpPr>
          <p:nvPr>
            <p:ph type="dt" sz="half" idx="10"/>
          </p:nvPr>
        </p:nvSpPr>
        <p:spPr/>
        <p:txBody>
          <a:bodyPr/>
          <a:lstStyle/>
          <a:p>
            <a:fld id="{C4DDCD72-59EE-436D-B435-201699A5BB49}" type="datetimeFigureOut">
              <a:rPr lang="nl-BE" smtClean="0"/>
              <a:pPr/>
              <a:t>24/03/2017</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262595451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tekst 2"/>
          <p:cNvSpPr>
            <a:spLocks noGrp="1"/>
          </p:cNvSpPr>
          <p:nvPr>
            <p:ph type="body" idx="1" hasCustomPrompt="1"/>
          </p:nvPr>
        </p:nvSpPr>
        <p:spPr>
          <a:xfrm>
            <a:off x="540000" y="1350000"/>
            <a:ext cx="4040188" cy="639762"/>
          </a:xfrm>
        </p:spPr>
        <p:txBody>
          <a:bodyPr anchor="b"/>
          <a:lstStyle>
            <a:lvl1pPr marL="0" indent="0">
              <a:buNone/>
              <a:defRPr sz="2400" b="1">
                <a:solidFill>
                  <a:srgbClr val="00407A"/>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en typ de tekst</a:t>
            </a:r>
          </a:p>
        </p:txBody>
      </p:sp>
      <p:sp>
        <p:nvSpPr>
          <p:cNvPr id="4" name="Tijdelijke aanduiding voor inhoud 3"/>
          <p:cNvSpPr>
            <a:spLocks noGrp="1"/>
          </p:cNvSpPr>
          <p:nvPr>
            <p:ph sz="half" idx="2" hasCustomPrompt="1"/>
          </p:nvPr>
        </p:nvSpPr>
        <p:spPr>
          <a:xfrm>
            <a:off x="540000" y="1991922"/>
            <a:ext cx="4040188" cy="3798000"/>
          </a:xfrm>
        </p:spPr>
        <p:txBody>
          <a:bodyPr/>
          <a:lstStyle>
            <a:lvl1pPr>
              <a:defRPr sz="2400"/>
            </a:lvl1pPr>
            <a:lvl2pPr>
              <a:defRPr sz="2000"/>
            </a:lvl2pPr>
            <a:lvl3pPr>
              <a:defRPr sz="2000"/>
            </a:lvl3pPr>
            <a:lvl4pPr>
              <a:defRPr sz="1600"/>
            </a:lvl4pPr>
            <a:lvl5pPr marL="1435100" indent="-180000">
              <a:buFont typeface="Arial" pitchFamily="34" charset="0"/>
              <a:buChar char="-"/>
              <a:defRPr sz="1600">
                <a:solidFill>
                  <a:srgbClr val="00407A"/>
                </a:solidFill>
              </a:defRPr>
            </a:lvl5pPr>
            <a:lvl6pPr>
              <a:defRPr sz="1600"/>
            </a:lvl6pPr>
            <a:lvl7pPr>
              <a:defRPr sz="1600"/>
            </a:lvl7pPr>
            <a:lvl8pPr>
              <a:defRPr sz="1600"/>
            </a:lvl8pPr>
            <a:lvl9pPr>
              <a:defRPr sz="16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tekst 4"/>
          <p:cNvSpPr>
            <a:spLocks noGrp="1"/>
          </p:cNvSpPr>
          <p:nvPr>
            <p:ph type="body" sz="quarter" idx="3" hasCustomPrompt="1"/>
          </p:nvPr>
        </p:nvSpPr>
        <p:spPr>
          <a:xfrm>
            <a:off x="4824000" y="1350000"/>
            <a:ext cx="40392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en typ de tekst</a:t>
            </a:r>
          </a:p>
        </p:txBody>
      </p:sp>
      <p:sp>
        <p:nvSpPr>
          <p:cNvPr id="6" name="Tijdelijke aanduiding voor inhoud 5"/>
          <p:cNvSpPr>
            <a:spLocks noGrp="1"/>
          </p:cNvSpPr>
          <p:nvPr>
            <p:ph sz="quarter" idx="4" hasCustomPrompt="1"/>
          </p:nvPr>
        </p:nvSpPr>
        <p:spPr>
          <a:xfrm>
            <a:off x="4824000" y="1991922"/>
            <a:ext cx="4039200" cy="3798000"/>
          </a:xfrm>
        </p:spPr>
        <p:txBody>
          <a:bodyPr/>
          <a:lstStyle>
            <a:lvl1pPr>
              <a:defRPr sz="2400"/>
            </a:lvl1pPr>
            <a:lvl2pPr>
              <a:defRPr sz="2000"/>
            </a:lvl2pPr>
            <a:lvl3pPr>
              <a:defRPr sz="2000"/>
            </a:lvl3pPr>
            <a:lvl4pPr>
              <a:defRPr sz="1600"/>
            </a:lvl4pPr>
            <a:lvl5pPr marL="1584325" indent="-285750">
              <a:buFont typeface="Arial" pitchFamily="34" charset="0"/>
              <a:buChar char="-"/>
              <a:defRPr lang="nl-BE" sz="1600" kern="1200" dirty="0">
                <a:solidFill>
                  <a:srgbClr val="00407A"/>
                </a:solidFill>
                <a:latin typeface="Arial" pitchFamily="34" charset="0"/>
                <a:ea typeface="+mn-ea"/>
                <a:cs typeface="Arial" pitchFamily="34" charset="0"/>
              </a:defRPr>
            </a:lvl5pPr>
            <a:lvl6pPr>
              <a:defRPr sz="1600"/>
            </a:lvl6pPr>
            <a:lvl7pPr>
              <a:defRPr sz="1600"/>
            </a:lvl7pPr>
            <a:lvl8pPr>
              <a:defRPr sz="1600"/>
            </a:lvl8pPr>
            <a:lvl9pPr>
              <a:defRPr sz="16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7" name="Tijdelijke aanduiding voor datum 6"/>
          <p:cNvSpPr>
            <a:spLocks noGrp="1"/>
          </p:cNvSpPr>
          <p:nvPr>
            <p:ph type="dt" sz="half" idx="10"/>
          </p:nvPr>
        </p:nvSpPr>
        <p:spPr/>
        <p:txBody>
          <a:bodyPr/>
          <a:lstStyle/>
          <a:p>
            <a:fld id="{C4DDCD72-59EE-436D-B435-201699A5BB49}" type="datetimeFigureOut">
              <a:rPr lang="nl-BE" smtClean="0"/>
              <a:pPr/>
              <a:t>24/03/2017</a:t>
            </a:fld>
            <a:endParaRPr lang="nl-BE"/>
          </a:p>
        </p:txBody>
      </p:sp>
      <p:sp>
        <p:nvSpPr>
          <p:cNvPr id="8" name="Tijdelijke aanduiding voor voettekst 7"/>
          <p:cNvSpPr>
            <a:spLocks noGrp="1"/>
          </p:cNvSpPr>
          <p:nvPr>
            <p:ph type="ftr" sz="quarter" idx="11"/>
          </p:nvPr>
        </p:nvSpPr>
        <p:spPr/>
        <p:txBody>
          <a:bodyPr/>
          <a:lstStyle/>
          <a:p>
            <a:endParaRPr lang="nl-BE" dirty="0"/>
          </a:p>
        </p:txBody>
      </p:sp>
      <p:sp>
        <p:nvSpPr>
          <p:cNvPr id="9" name="Tijdelijke aanduiding voor dianummer 8"/>
          <p:cNvSpPr>
            <a:spLocks noGrp="1"/>
          </p:cNvSpPr>
          <p:nvPr>
            <p:ph type="sldNum" sz="quarter" idx="12"/>
          </p:nvPr>
        </p:nvSpPr>
        <p:spPr/>
        <p:txBody>
          <a:bodyPr/>
          <a:lstStyle/>
          <a:p>
            <a:fld id="{F35D8031-C8E5-48F8-A3B6-81643B27A3AF}" type="slidenum">
              <a:rPr lang="nl-BE" smtClean="0"/>
              <a:pPr/>
              <a:t>‹#›</a:t>
            </a:fld>
            <a:endParaRPr lang="nl-BE" dirty="0"/>
          </a:p>
        </p:txBody>
      </p:sp>
    </p:spTree>
    <p:extLst>
      <p:ext uri="{BB962C8B-B14F-4D97-AF65-F5344CB8AC3E}">
        <p14:creationId xmlns:p14="http://schemas.microsoft.com/office/powerpoint/2010/main" val="63263964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datum 2"/>
          <p:cNvSpPr>
            <a:spLocks noGrp="1"/>
          </p:cNvSpPr>
          <p:nvPr>
            <p:ph type="dt" sz="half" idx="10"/>
          </p:nvPr>
        </p:nvSpPr>
        <p:spPr/>
        <p:txBody>
          <a:bodyPr/>
          <a:lstStyle/>
          <a:p>
            <a:fld id="{C4DDCD72-59EE-436D-B435-201699A5BB49}" type="datetimeFigureOut">
              <a:rPr lang="nl-BE" smtClean="0"/>
              <a:pPr/>
              <a:t>24/03/2017</a:t>
            </a:fld>
            <a:endParaRPr lang="nl-BE"/>
          </a:p>
        </p:txBody>
      </p:sp>
      <p:sp>
        <p:nvSpPr>
          <p:cNvPr id="4" name="Tijdelijke aanduiding voor voettekst 3"/>
          <p:cNvSpPr>
            <a:spLocks noGrp="1"/>
          </p:cNvSpPr>
          <p:nvPr>
            <p:ph type="ftr" sz="quarter" idx="11"/>
          </p:nvPr>
        </p:nvSpPr>
        <p:spPr/>
        <p:txBody>
          <a:bodyPr/>
          <a:lstStyle/>
          <a:p>
            <a:endParaRPr lang="nl-BE" dirty="0"/>
          </a:p>
        </p:txBody>
      </p:sp>
      <p:sp>
        <p:nvSpPr>
          <p:cNvPr id="5" name="Tijdelijke aanduiding voor dianummer 4"/>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26013450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4DDCD72-59EE-436D-B435-201699A5BB49}" type="datetimeFigureOut">
              <a:rPr lang="nl-BE" smtClean="0"/>
              <a:pPr/>
              <a:t>24/03/2017</a:t>
            </a:fld>
            <a:endParaRPr lang="nl-BE"/>
          </a:p>
        </p:txBody>
      </p:sp>
      <p:sp>
        <p:nvSpPr>
          <p:cNvPr id="3" name="Tijdelijke aanduiding voor voettekst 2"/>
          <p:cNvSpPr>
            <a:spLocks noGrp="1"/>
          </p:cNvSpPr>
          <p:nvPr>
            <p:ph type="ftr" sz="quarter" idx="11"/>
          </p:nvPr>
        </p:nvSpPr>
        <p:spPr/>
        <p:txBody>
          <a:bodyPr/>
          <a:lstStyle/>
          <a:p>
            <a:endParaRPr lang="nl-BE" dirty="0"/>
          </a:p>
        </p:txBody>
      </p:sp>
      <p:sp>
        <p:nvSpPr>
          <p:cNvPr id="4" name="Tijdelijke aanduiding voor dianummer 3"/>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418197457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40000" y="540000"/>
            <a:ext cx="3008313" cy="895100"/>
          </a:xfrm>
        </p:spPr>
        <p:txBody>
          <a:bodyPr anchor="t" anchorCtr="0"/>
          <a:lstStyle>
            <a:lvl1pPr algn="l">
              <a:defRPr sz="2000" b="1"/>
            </a:lvl1pPr>
          </a:lstStyle>
          <a:p>
            <a:r>
              <a:rPr lang="nl-NL" dirty="0" smtClean="0"/>
              <a:t>Klik en typ de titel</a:t>
            </a:r>
            <a:endParaRPr lang="nl-BE" dirty="0"/>
          </a:p>
        </p:txBody>
      </p:sp>
      <p:sp>
        <p:nvSpPr>
          <p:cNvPr id="3" name="Tijdelijke aanduiding voor inhoud 2"/>
          <p:cNvSpPr>
            <a:spLocks noGrp="1"/>
          </p:cNvSpPr>
          <p:nvPr>
            <p:ph idx="1" hasCustomPrompt="1"/>
          </p:nvPr>
        </p:nvSpPr>
        <p:spPr>
          <a:xfrm>
            <a:off x="3761909" y="540000"/>
            <a:ext cx="5105139" cy="5256000"/>
          </a:xfrm>
        </p:spPr>
        <p:txBody>
          <a:bodyPr/>
          <a:lstStyle>
            <a:lvl1pPr>
              <a:defRPr sz="2400"/>
            </a:lvl1pPr>
            <a:lvl2pPr>
              <a:defRPr sz="2400"/>
            </a:lvl2pPr>
            <a:lvl3pPr>
              <a:defRPr sz="2000"/>
            </a:lvl3pPr>
            <a:lvl4pPr>
              <a:defRPr sz="1600"/>
            </a:lvl4pPr>
            <a:lvl5pPr marL="1435100" indent="-228600">
              <a:buFont typeface="Arial" pitchFamily="34" charset="0"/>
              <a:buChar char="-"/>
              <a:tabLst/>
              <a:defRPr sz="1600">
                <a:solidFill>
                  <a:srgbClr val="00407A"/>
                </a:solidFill>
              </a:defRPr>
            </a:lvl5pPr>
            <a:lvl6pPr>
              <a:defRPr sz="2000"/>
            </a:lvl6pPr>
            <a:lvl7pPr>
              <a:defRPr sz="2000"/>
            </a:lvl7pPr>
            <a:lvl8pPr>
              <a:defRPr sz="2000"/>
            </a:lvl8pPr>
            <a:lvl9pPr>
              <a:defRPr sz="20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tekst 3"/>
          <p:cNvSpPr>
            <a:spLocks noGrp="1"/>
          </p:cNvSpPr>
          <p:nvPr>
            <p:ph type="body" sz="half" idx="2" hasCustomPrompt="1"/>
          </p:nvPr>
        </p:nvSpPr>
        <p:spPr>
          <a:xfrm>
            <a:off x="539552" y="1435101"/>
            <a:ext cx="3008313" cy="4356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en typ de tekst</a:t>
            </a:r>
          </a:p>
        </p:txBody>
      </p:sp>
      <p:sp>
        <p:nvSpPr>
          <p:cNvPr id="5" name="Tijdelijke aanduiding voor datum 4"/>
          <p:cNvSpPr>
            <a:spLocks noGrp="1"/>
          </p:cNvSpPr>
          <p:nvPr>
            <p:ph type="dt" sz="half" idx="10"/>
          </p:nvPr>
        </p:nvSpPr>
        <p:spPr/>
        <p:txBody>
          <a:bodyPr/>
          <a:lstStyle/>
          <a:p>
            <a:fld id="{C4DDCD72-59EE-436D-B435-201699A5BB49}" type="datetimeFigureOut">
              <a:rPr lang="nl-BE" smtClean="0"/>
              <a:pPr/>
              <a:t>24/03/2017</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272534697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40000" y="4788000"/>
            <a:ext cx="8334000" cy="540000"/>
          </a:xfrm>
        </p:spPr>
        <p:txBody>
          <a:bodyPr anchor="t" anchorCtr="0">
            <a:noAutofit/>
          </a:bodyPr>
          <a:lstStyle>
            <a:lvl1pPr algn="l">
              <a:defRPr sz="2000" b="1"/>
            </a:lvl1pPr>
          </a:lstStyle>
          <a:p>
            <a:r>
              <a:rPr lang="nl-NL" dirty="0" smtClean="0"/>
              <a:t>Klik en typ de tekst</a:t>
            </a:r>
            <a:endParaRPr lang="nl-BE" dirty="0"/>
          </a:p>
        </p:txBody>
      </p:sp>
      <p:sp>
        <p:nvSpPr>
          <p:cNvPr id="3" name="Tijdelijke aanduiding voor afbeelding 2"/>
          <p:cNvSpPr>
            <a:spLocks noGrp="1"/>
          </p:cNvSpPr>
          <p:nvPr>
            <p:ph type="pic" idx="1"/>
          </p:nvPr>
        </p:nvSpPr>
        <p:spPr>
          <a:xfrm>
            <a:off x="540000" y="540000"/>
            <a:ext cx="8334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dirty="0"/>
          </a:p>
        </p:txBody>
      </p:sp>
      <p:sp>
        <p:nvSpPr>
          <p:cNvPr id="4" name="Tijdelijke aanduiding voor tekst 3"/>
          <p:cNvSpPr>
            <a:spLocks noGrp="1"/>
          </p:cNvSpPr>
          <p:nvPr>
            <p:ph type="body" sz="half" idx="2" hasCustomPrompt="1"/>
          </p:nvPr>
        </p:nvSpPr>
        <p:spPr>
          <a:xfrm>
            <a:off x="540000" y="5445224"/>
            <a:ext cx="8334000" cy="36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en typ de tekst</a:t>
            </a:r>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a:t>
            </a:fld>
            <a:endParaRPr lang="nl-BE" dirty="0"/>
          </a:p>
        </p:txBody>
      </p:sp>
      <p:sp>
        <p:nvSpPr>
          <p:cNvPr id="8" name="Tijdelijke aanduiding voor voettekst 3"/>
          <p:cNvSpPr>
            <a:spLocks noGrp="1"/>
          </p:cNvSpPr>
          <p:nvPr>
            <p:ph type="ftr" sz="quarter" idx="11"/>
          </p:nvPr>
        </p:nvSpPr>
        <p:spPr>
          <a:xfrm>
            <a:off x="1566000" y="6048000"/>
            <a:ext cx="1980000" cy="288000"/>
          </a:xfrm>
        </p:spPr>
        <p:txBody>
          <a:bodyPr/>
          <a:lstStyle/>
          <a:p>
            <a:endParaRPr lang="nl-BE" dirty="0"/>
          </a:p>
        </p:txBody>
      </p:sp>
      <p:sp>
        <p:nvSpPr>
          <p:cNvPr id="9" name="Tijdelijke aanduiding voor datum 4"/>
          <p:cNvSpPr>
            <a:spLocks noGrp="1"/>
          </p:cNvSpPr>
          <p:nvPr>
            <p:ph type="dt" sz="half" idx="10"/>
          </p:nvPr>
        </p:nvSpPr>
        <p:spPr>
          <a:xfrm>
            <a:off x="540000" y="6048000"/>
            <a:ext cx="936000" cy="288000"/>
          </a:xfrm>
        </p:spPr>
        <p:txBody>
          <a:bodyPr/>
          <a:lstStyle/>
          <a:p>
            <a:fld id="{C4DDCD72-59EE-436D-B435-201699A5BB49}" type="datetimeFigureOut">
              <a:rPr lang="nl-BE" smtClean="0"/>
              <a:pPr/>
              <a:t>24/03/2017</a:t>
            </a:fld>
            <a:endParaRPr lang="nl-BE" dirty="0"/>
          </a:p>
        </p:txBody>
      </p:sp>
    </p:spTree>
    <p:extLst>
      <p:ext uri="{BB962C8B-B14F-4D97-AF65-F5344CB8AC3E}">
        <p14:creationId xmlns:p14="http://schemas.microsoft.com/office/powerpoint/2010/main" val="227348900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el en objec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solidFill>
                  <a:srgbClr val="52BDEC"/>
                </a:solidFill>
              </a:defRPr>
            </a:lvl1pPr>
          </a:lstStyle>
          <a:p>
            <a:r>
              <a:rPr lang="nl-NL" dirty="0" smtClean="0"/>
              <a:t>Klik en typ de titel</a:t>
            </a:r>
            <a:endParaRPr lang="nl-BE" dirty="0"/>
          </a:p>
        </p:txBody>
      </p:sp>
      <p:sp>
        <p:nvSpPr>
          <p:cNvPr id="3" name="Tijdelijke aanduiding voor datum 2"/>
          <p:cNvSpPr>
            <a:spLocks noGrp="1"/>
          </p:cNvSpPr>
          <p:nvPr>
            <p:ph type="dt" sz="half" idx="10"/>
          </p:nvPr>
        </p:nvSpPr>
        <p:spPr/>
        <p:txBody>
          <a:bodyPr/>
          <a:lstStyle/>
          <a:p>
            <a:fld id="{C4DDCD72-59EE-436D-B435-201699A5BB49}" type="datetimeFigureOut">
              <a:rPr lang="nl-BE" smtClean="0"/>
              <a:pPr/>
              <a:t>24/03/2017</a:t>
            </a:fld>
            <a:endParaRPr lang="nl-BE" dirty="0"/>
          </a:p>
        </p:txBody>
      </p:sp>
      <p:sp>
        <p:nvSpPr>
          <p:cNvPr id="4" name="Tijdelijke aanduiding voor voettekst 3"/>
          <p:cNvSpPr>
            <a:spLocks noGrp="1"/>
          </p:cNvSpPr>
          <p:nvPr>
            <p:ph type="ftr" sz="quarter" idx="11"/>
          </p:nvPr>
        </p:nvSpPr>
        <p:spPr/>
        <p:txBody>
          <a:bodyPr/>
          <a:lstStyle/>
          <a:p>
            <a:endParaRPr lang="nl-BE" dirty="0"/>
          </a:p>
        </p:txBody>
      </p:sp>
      <p:sp>
        <p:nvSpPr>
          <p:cNvPr id="5" name="Tijdelijke aanduiding voor dianummer 4"/>
          <p:cNvSpPr>
            <a:spLocks noGrp="1"/>
          </p:cNvSpPr>
          <p:nvPr>
            <p:ph type="sldNum" sz="quarter" idx="12"/>
          </p:nvPr>
        </p:nvSpPr>
        <p:spPr/>
        <p:txBody>
          <a:bodyPr/>
          <a:lstStyle/>
          <a:p>
            <a:fld id="{F35D8031-C8E5-48F8-A3B6-81643B27A3AF}" type="slidenum">
              <a:rPr lang="nl-BE" smtClean="0"/>
              <a:pPr/>
              <a:t>‹#›</a:t>
            </a:fld>
            <a:endParaRPr lang="nl-BE" dirty="0"/>
          </a:p>
        </p:txBody>
      </p:sp>
      <p:sp>
        <p:nvSpPr>
          <p:cNvPr id="6" name="Tijdelijke aanduiding voor tekst 2"/>
          <p:cNvSpPr>
            <a:spLocks noGrp="1"/>
          </p:cNvSpPr>
          <p:nvPr>
            <p:ph idx="1" hasCustomPrompt="1"/>
          </p:nvPr>
        </p:nvSpPr>
        <p:spPr>
          <a:xfrm>
            <a:off x="540000" y="1349999"/>
            <a:ext cx="8334000" cy="4428000"/>
          </a:xfrm>
          <a:prstGeom prst="rect">
            <a:avLst/>
          </a:prstGeom>
        </p:spPr>
        <p:txBody>
          <a:bodyPr vert="horz" lIns="0" tIns="0" rIns="0" bIns="0" rtlCol="0">
            <a:noAutofit/>
          </a:bodyPr>
          <a:lstStyle>
            <a:lvl1pPr>
              <a:defRPr/>
            </a:lvl1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Tree>
    <p:extLst>
      <p:ext uri="{BB962C8B-B14F-4D97-AF65-F5344CB8AC3E}">
        <p14:creationId xmlns:p14="http://schemas.microsoft.com/office/powerpoint/2010/main" val="241690034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solidFill>
                  <a:srgbClr val="52BDEC"/>
                </a:solidFill>
              </a:defRPr>
            </a:lvl1pPr>
          </a:lstStyle>
          <a:p>
            <a:r>
              <a:rPr lang="nl-NL" dirty="0" smtClean="0"/>
              <a:t>Klik en typ de titel</a:t>
            </a:r>
            <a:endParaRPr lang="nl-BE" dirty="0"/>
          </a:p>
        </p:txBody>
      </p:sp>
      <p:sp>
        <p:nvSpPr>
          <p:cNvPr id="3" name="Tijdelijke aanduiding voor datum 2"/>
          <p:cNvSpPr>
            <a:spLocks noGrp="1"/>
          </p:cNvSpPr>
          <p:nvPr>
            <p:ph type="dt" sz="half" idx="10"/>
          </p:nvPr>
        </p:nvSpPr>
        <p:spPr/>
        <p:txBody>
          <a:bodyPr/>
          <a:lstStyle/>
          <a:p>
            <a:fld id="{C4DDCD72-59EE-436D-B435-201699A5BB49}" type="datetimeFigureOut">
              <a:rPr lang="nl-BE" smtClean="0"/>
              <a:pPr/>
              <a:t>24/03/2017</a:t>
            </a:fld>
            <a:endParaRPr lang="nl-BE" dirty="0"/>
          </a:p>
        </p:txBody>
      </p:sp>
      <p:sp>
        <p:nvSpPr>
          <p:cNvPr id="4" name="Tijdelijke aanduiding voor voettekst 3"/>
          <p:cNvSpPr>
            <a:spLocks noGrp="1"/>
          </p:cNvSpPr>
          <p:nvPr>
            <p:ph type="ftr" sz="quarter" idx="11"/>
          </p:nvPr>
        </p:nvSpPr>
        <p:spPr/>
        <p:txBody>
          <a:bodyPr/>
          <a:lstStyle/>
          <a:p>
            <a:endParaRPr lang="nl-BE" dirty="0"/>
          </a:p>
        </p:txBody>
      </p:sp>
      <p:sp>
        <p:nvSpPr>
          <p:cNvPr id="5" name="Tijdelijke aanduiding voor dianummer 4"/>
          <p:cNvSpPr>
            <a:spLocks noGrp="1"/>
          </p:cNvSpPr>
          <p:nvPr>
            <p:ph type="sldNum" sz="quarter" idx="12"/>
          </p:nvPr>
        </p:nvSpPr>
        <p:spPr/>
        <p:txBody>
          <a:bodyPr/>
          <a:lstStyle/>
          <a:p>
            <a:fld id="{F35D8031-C8E5-48F8-A3B6-81643B27A3AF}" type="slidenum">
              <a:rPr lang="nl-BE" smtClean="0"/>
              <a:pPr/>
              <a:t>‹#›</a:t>
            </a:fld>
            <a:endParaRPr lang="nl-BE" dirty="0"/>
          </a:p>
        </p:txBody>
      </p:sp>
      <p:sp>
        <p:nvSpPr>
          <p:cNvPr id="6" name="Tijdelijke aanduiding voor tekst 2"/>
          <p:cNvSpPr>
            <a:spLocks noGrp="1"/>
          </p:cNvSpPr>
          <p:nvPr>
            <p:ph idx="1" hasCustomPrompt="1"/>
          </p:nvPr>
        </p:nvSpPr>
        <p:spPr>
          <a:xfrm>
            <a:off x="540000" y="1349999"/>
            <a:ext cx="8334000" cy="4428000"/>
          </a:xfrm>
          <a:prstGeom prst="rect">
            <a:avLst/>
          </a:prstGeom>
        </p:spPr>
        <p:txBody>
          <a:bodyPr vert="horz" lIns="0" tIns="0" rIns="0" bIns="0" rtlCol="0">
            <a:noAutofit/>
          </a:bodyPr>
          <a:lstStyle>
            <a:lvl1pPr>
              <a:defRPr/>
            </a:lvl1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Tree>
    <p:extLst>
      <p:ext uri="{BB962C8B-B14F-4D97-AF65-F5344CB8AC3E}">
        <p14:creationId xmlns:p14="http://schemas.microsoft.com/office/powerpoint/2010/main" val="241690034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Sectiekop">
    <p:spTree>
      <p:nvGrpSpPr>
        <p:cNvPr id="1" name=""/>
        <p:cNvGrpSpPr/>
        <p:nvPr/>
      </p:nvGrpSpPr>
      <p:grpSpPr>
        <a:xfrm>
          <a:off x="0" y="0"/>
          <a:ext cx="0" cy="0"/>
          <a:chOff x="0" y="0"/>
          <a:chExt cx="0" cy="0"/>
        </a:xfrm>
      </p:grpSpPr>
      <p:sp>
        <p:nvSpPr>
          <p:cNvPr id="13" name="Rechthoek 12"/>
          <p:cNvSpPr/>
          <p:nvPr userDrawn="1"/>
        </p:nvSpPr>
        <p:spPr>
          <a:xfrm>
            <a:off x="0" y="0"/>
            <a:ext cx="9144000" cy="6408000"/>
          </a:xfrm>
          <a:prstGeom prst="rect">
            <a:avLst/>
          </a:prstGeom>
          <a:gradFill flip="none" rotWithShape="1">
            <a:gsLst>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9" name="Titel 1"/>
          <p:cNvSpPr>
            <a:spLocks noGrp="1"/>
          </p:cNvSpPr>
          <p:nvPr>
            <p:ph type="ctrTitle" hasCustomPrompt="1"/>
          </p:nvPr>
        </p:nvSpPr>
        <p:spPr>
          <a:xfrm>
            <a:off x="3780000" y="2304000"/>
            <a:ext cx="5094000" cy="1800200"/>
          </a:xfrm>
        </p:spPr>
        <p:txBody>
          <a:bodyPr>
            <a:noAutofit/>
          </a:bodyPr>
          <a:lstStyle>
            <a:lvl1pPr>
              <a:defRPr sz="4000">
                <a:solidFill>
                  <a:schemeClr val="bg1"/>
                </a:solidFill>
              </a:defRPr>
            </a:lvl1pPr>
          </a:lstStyle>
          <a:p>
            <a:r>
              <a:rPr lang="nl-NL" dirty="0" smtClean="0"/>
              <a:t>Klik en typ de titel van de sectie</a:t>
            </a:r>
            <a:endParaRPr lang="nl-BE" dirty="0"/>
          </a:p>
        </p:txBody>
      </p:sp>
      <p:sp>
        <p:nvSpPr>
          <p:cNvPr id="10" name="Ondertitel 2"/>
          <p:cNvSpPr>
            <a:spLocks noGrp="1"/>
          </p:cNvSpPr>
          <p:nvPr>
            <p:ph type="subTitle" idx="1" hasCustomPrompt="1"/>
          </p:nvPr>
        </p:nvSpPr>
        <p:spPr>
          <a:xfrm>
            <a:off x="3780000" y="4419108"/>
            <a:ext cx="5094000" cy="1080000"/>
          </a:xfrm>
        </p:spPr>
        <p:txBody>
          <a:bodyPr anchor="t" anchorCtr="0"/>
          <a:lstStyle>
            <a:lvl1pPr marL="0" indent="0" algn="l">
              <a:spcBef>
                <a:spcPts val="0"/>
              </a:spcBef>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en typ de subtitel van de sectie</a:t>
            </a:r>
            <a:endParaRPr lang="nl-BE" dirty="0"/>
          </a:p>
        </p:txBody>
      </p:sp>
      <p:pic>
        <p:nvPicPr>
          <p:cNvPr id="17" name="Afbeelding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62000" y="6012000"/>
            <a:ext cx="1512458" cy="540000"/>
          </a:xfrm>
          <a:prstGeom prst="rect">
            <a:avLst/>
          </a:prstGeom>
        </p:spPr>
      </p:pic>
      <p:pic>
        <p:nvPicPr>
          <p:cNvPr id="4" name="Afbeelding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3196800"/>
            <a:ext cx="3300991" cy="3209551"/>
          </a:xfrm>
          <a:prstGeom prst="rect">
            <a:avLst/>
          </a:prstGeom>
        </p:spPr>
      </p:pic>
    </p:spTree>
    <p:extLst>
      <p:ext uri="{BB962C8B-B14F-4D97-AF65-F5344CB8AC3E}">
        <p14:creationId xmlns:p14="http://schemas.microsoft.com/office/powerpoint/2010/main" val="39651961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ekop">
    <p:spTree>
      <p:nvGrpSpPr>
        <p:cNvPr id="1" name=""/>
        <p:cNvGrpSpPr/>
        <p:nvPr/>
      </p:nvGrpSpPr>
      <p:grpSpPr>
        <a:xfrm>
          <a:off x="0" y="0"/>
          <a:ext cx="0" cy="0"/>
          <a:chOff x="0" y="0"/>
          <a:chExt cx="0" cy="0"/>
        </a:xfrm>
      </p:grpSpPr>
      <p:sp>
        <p:nvSpPr>
          <p:cNvPr id="13" name="Rechthoek 12"/>
          <p:cNvSpPr/>
          <p:nvPr userDrawn="1"/>
        </p:nvSpPr>
        <p:spPr>
          <a:xfrm>
            <a:off x="0" y="0"/>
            <a:ext cx="9144000" cy="6372000"/>
          </a:xfrm>
          <a:prstGeom prst="rect">
            <a:avLst/>
          </a:prstGeom>
          <a:gradFill flip="none" rotWithShape="1">
            <a:gsLst>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9" name="Titel 1"/>
          <p:cNvSpPr>
            <a:spLocks noGrp="1"/>
          </p:cNvSpPr>
          <p:nvPr>
            <p:ph type="ctrTitle" hasCustomPrompt="1"/>
          </p:nvPr>
        </p:nvSpPr>
        <p:spPr>
          <a:xfrm>
            <a:off x="3780000" y="2304000"/>
            <a:ext cx="5094000" cy="1800200"/>
          </a:xfrm>
        </p:spPr>
        <p:txBody>
          <a:bodyPr>
            <a:noAutofit/>
          </a:bodyPr>
          <a:lstStyle>
            <a:lvl1pPr>
              <a:defRPr sz="4000">
                <a:solidFill>
                  <a:schemeClr val="bg1"/>
                </a:solidFill>
              </a:defRPr>
            </a:lvl1pPr>
          </a:lstStyle>
          <a:p>
            <a:r>
              <a:rPr lang="nl-NL" dirty="0" smtClean="0"/>
              <a:t>Klik en typ de titel van de sectie</a:t>
            </a:r>
            <a:endParaRPr lang="nl-BE" dirty="0"/>
          </a:p>
        </p:txBody>
      </p:sp>
      <p:sp>
        <p:nvSpPr>
          <p:cNvPr id="10" name="Ondertitel 2"/>
          <p:cNvSpPr>
            <a:spLocks noGrp="1"/>
          </p:cNvSpPr>
          <p:nvPr>
            <p:ph type="subTitle" idx="1" hasCustomPrompt="1"/>
          </p:nvPr>
        </p:nvSpPr>
        <p:spPr>
          <a:xfrm>
            <a:off x="3780000" y="4419108"/>
            <a:ext cx="5094000" cy="1080000"/>
          </a:xfrm>
        </p:spPr>
        <p:txBody>
          <a:bodyPr anchor="t" anchorCtr="0"/>
          <a:lstStyle>
            <a:lvl1pPr marL="0" indent="0" algn="l">
              <a:spcBef>
                <a:spcPts val="0"/>
              </a:spcBef>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en typ de subtitel van de sectie</a:t>
            </a:r>
            <a:endParaRPr lang="nl-BE" dirty="0"/>
          </a:p>
        </p:txBody>
      </p:sp>
      <p:pic>
        <p:nvPicPr>
          <p:cNvPr id="17" name="Afbeelding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62000" y="6048000"/>
            <a:ext cx="1512458" cy="540000"/>
          </a:xfrm>
          <a:prstGeom prst="rect">
            <a:avLst/>
          </a:prstGeom>
        </p:spPr>
      </p:pic>
      <p:pic>
        <p:nvPicPr>
          <p:cNvPr id="4" name="Afbeelding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3150000"/>
            <a:ext cx="3300991" cy="3209551"/>
          </a:xfrm>
          <a:prstGeom prst="rect">
            <a:avLst/>
          </a:prstGeom>
        </p:spPr>
      </p:pic>
    </p:spTree>
    <p:extLst>
      <p:ext uri="{BB962C8B-B14F-4D97-AF65-F5344CB8AC3E}">
        <p14:creationId xmlns:p14="http://schemas.microsoft.com/office/powerpoint/2010/main" val="396519612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solidFill>
                  <a:srgbClr val="52BDEC"/>
                </a:solidFill>
              </a:defRPr>
            </a:lvl1pPr>
          </a:lstStyle>
          <a:p>
            <a:r>
              <a:rPr lang="nl-NL" dirty="0" smtClean="0"/>
              <a:t>Klik en typ de titel</a:t>
            </a:r>
            <a:endParaRPr lang="nl-BE" dirty="0"/>
          </a:p>
        </p:txBody>
      </p:sp>
      <p:sp>
        <p:nvSpPr>
          <p:cNvPr id="3" name="Tijdelijke aanduiding voor inhoud 2"/>
          <p:cNvSpPr>
            <a:spLocks noGrp="1"/>
          </p:cNvSpPr>
          <p:nvPr>
            <p:ph sz="half" idx="1" hasCustomPrompt="1"/>
          </p:nvPr>
        </p:nvSpPr>
        <p:spPr>
          <a:xfrm>
            <a:off x="540000" y="1350000"/>
            <a:ext cx="4038600" cy="4428000"/>
          </a:xfrm>
        </p:spPr>
        <p:txBody>
          <a:bodyPr/>
          <a:lstStyle>
            <a:lvl1pPr>
              <a:defRPr sz="2400"/>
            </a:lvl1pPr>
            <a:lvl2pPr>
              <a:defRPr sz="2400"/>
            </a:lvl2pPr>
            <a:lvl3pPr>
              <a:defRPr sz="2000"/>
            </a:lvl3pPr>
            <a:lvl4pPr>
              <a:defRPr sz="1600"/>
            </a:lvl4pPr>
            <a:lvl5pPr marL="1435100" indent="-228600">
              <a:buFont typeface="Arial" pitchFamily="34" charset="0"/>
              <a:buChar char="-"/>
              <a:defRPr sz="1600">
                <a:solidFill>
                  <a:srgbClr val="00407A"/>
                </a:solidFill>
              </a:defRPr>
            </a:lvl5pPr>
            <a:lvl6pPr>
              <a:defRPr sz="1800"/>
            </a:lvl6pPr>
            <a:lvl7pPr>
              <a:defRPr sz="1800"/>
            </a:lvl7pPr>
            <a:lvl8pPr>
              <a:defRPr sz="1800"/>
            </a:lvl8pPr>
            <a:lvl9pPr>
              <a:defRPr sz="18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inhoud 3"/>
          <p:cNvSpPr>
            <a:spLocks noGrp="1"/>
          </p:cNvSpPr>
          <p:nvPr>
            <p:ph sz="half" idx="2" hasCustomPrompt="1"/>
          </p:nvPr>
        </p:nvSpPr>
        <p:spPr>
          <a:xfrm>
            <a:off x="4835400" y="1350000"/>
            <a:ext cx="4038600" cy="4428000"/>
          </a:xfrm>
        </p:spPr>
        <p:txBody>
          <a:bodyPr/>
          <a:lstStyle>
            <a:lvl1pPr>
              <a:defRPr sz="2400"/>
            </a:lvl1pPr>
            <a:lvl2pPr>
              <a:defRPr sz="2400"/>
            </a:lvl2pPr>
            <a:lvl3pPr>
              <a:defRPr sz="2000"/>
            </a:lvl3pPr>
            <a:lvl4pPr>
              <a:defRPr sz="1800"/>
            </a:lvl4pPr>
            <a:lvl5pPr marL="1435100" indent="-228600">
              <a:buFont typeface="Arial" pitchFamily="34" charset="0"/>
              <a:buChar char="-"/>
              <a:defRPr sz="1600">
                <a:solidFill>
                  <a:srgbClr val="00407A"/>
                </a:solidFill>
              </a:defRPr>
            </a:lvl5pPr>
            <a:lvl6pPr>
              <a:defRPr sz="1800"/>
            </a:lvl6pPr>
            <a:lvl7pPr>
              <a:defRPr sz="1800"/>
            </a:lvl7pPr>
            <a:lvl8pPr>
              <a:defRPr sz="1800"/>
            </a:lvl8pPr>
            <a:lvl9pPr>
              <a:defRPr sz="18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datum 4"/>
          <p:cNvSpPr>
            <a:spLocks noGrp="1"/>
          </p:cNvSpPr>
          <p:nvPr>
            <p:ph type="dt" sz="half" idx="10"/>
          </p:nvPr>
        </p:nvSpPr>
        <p:spPr/>
        <p:txBody>
          <a:bodyPr/>
          <a:lstStyle/>
          <a:p>
            <a:fld id="{C4DDCD72-59EE-436D-B435-201699A5BB49}" type="datetimeFigureOut">
              <a:rPr lang="nl-BE" smtClean="0"/>
              <a:pPr/>
              <a:t>24/03/2017</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41980301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tekst 2"/>
          <p:cNvSpPr>
            <a:spLocks noGrp="1"/>
          </p:cNvSpPr>
          <p:nvPr>
            <p:ph type="body" idx="1" hasCustomPrompt="1"/>
          </p:nvPr>
        </p:nvSpPr>
        <p:spPr>
          <a:xfrm>
            <a:off x="540000" y="1350000"/>
            <a:ext cx="4040188" cy="639762"/>
          </a:xfrm>
        </p:spPr>
        <p:txBody>
          <a:bodyPr anchor="b"/>
          <a:lstStyle>
            <a:lvl1pPr marL="0" indent="0">
              <a:buNone/>
              <a:defRPr sz="2400" b="1">
                <a:solidFill>
                  <a:srgbClr val="00407A"/>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en typ de tekst</a:t>
            </a:r>
          </a:p>
        </p:txBody>
      </p:sp>
      <p:sp>
        <p:nvSpPr>
          <p:cNvPr id="4" name="Tijdelijke aanduiding voor inhoud 3"/>
          <p:cNvSpPr>
            <a:spLocks noGrp="1"/>
          </p:cNvSpPr>
          <p:nvPr>
            <p:ph sz="half" idx="2" hasCustomPrompt="1"/>
          </p:nvPr>
        </p:nvSpPr>
        <p:spPr>
          <a:xfrm>
            <a:off x="540000" y="1991922"/>
            <a:ext cx="4040188" cy="3798000"/>
          </a:xfrm>
        </p:spPr>
        <p:txBody>
          <a:bodyPr/>
          <a:lstStyle>
            <a:lvl1pPr>
              <a:defRPr sz="2400"/>
            </a:lvl1pPr>
            <a:lvl2pPr>
              <a:defRPr sz="2000"/>
            </a:lvl2pPr>
            <a:lvl3pPr>
              <a:defRPr sz="2000"/>
            </a:lvl3pPr>
            <a:lvl4pPr>
              <a:defRPr sz="1600"/>
            </a:lvl4pPr>
            <a:lvl5pPr marL="1435100" indent="-180000">
              <a:buFont typeface="Arial" pitchFamily="34" charset="0"/>
              <a:buChar char="-"/>
              <a:defRPr sz="1600">
                <a:solidFill>
                  <a:srgbClr val="00407A"/>
                </a:solidFill>
              </a:defRPr>
            </a:lvl5pPr>
            <a:lvl6pPr>
              <a:defRPr sz="1600"/>
            </a:lvl6pPr>
            <a:lvl7pPr>
              <a:defRPr sz="1600"/>
            </a:lvl7pPr>
            <a:lvl8pPr>
              <a:defRPr sz="1600"/>
            </a:lvl8pPr>
            <a:lvl9pPr>
              <a:defRPr sz="16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tekst 4"/>
          <p:cNvSpPr>
            <a:spLocks noGrp="1"/>
          </p:cNvSpPr>
          <p:nvPr>
            <p:ph type="body" sz="quarter" idx="3" hasCustomPrompt="1"/>
          </p:nvPr>
        </p:nvSpPr>
        <p:spPr>
          <a:xfrm>
            <a:off x="4824000" y="1350000"/>
            <a:ext cx="40392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en typ de tekst</a:t>
            </a:r>
          </a:p>
        </p:txBody>
      </p:sp>
      <p:sp>
        <p:nvSpPr>
          <p:cNvPr id="6" name="Tijdelijke aanduiding voor inhoud 5"/>
          <p:cNvSpPr>
            <a:spLocks noGrp="1"/>
          </p:cNvSpPr>
          <p:nvPr>
            <p:ph sz="quarter" idx="4" hasCustomPrompt="1"/>
          </p:nvPr>
        </p:nvSpPr>
        <p:spPr>
          <a:xfrm>
            <a:off x="4824000" y="1991922"/>
            <a:ext cx="4039200" cy="3798000"/>
          </a:xfrm>
        </p:spPr>
        <p:txBody>
          <a:bodyPr/>
          <a:lstStyle>
            <a:lvl1pPr>
              <a:defRPr sz="2400"/>
            </a:lvl1pPr>
            <a:lvl2pPr>
              <a:defRPr sz="2000"/>
            </a:lvl2pPr>
            <a:lvl3pPr>
              <a:defRPr sz="2000"/>
            </a:lvl3pPr>
            <a:lvl4pPr>
              <a:defRPr sz="1600"/>
            </a:lvl4pPr>
            <a:lvl5pPr marL="1584325" indent="-285750">
              <a:buFont typeface="Arial" pitchFamily="34" charset="0"/>
              <a:buChar char="-"/>
              <a:defRPr lang="nl-BE" sz="1600" kern="1200" dirty="0">
                <a:solidFill>
                  <a:srgbClr val="00407A"/>
                </a:solidFill>
                <a:latin typeface="Arial" pitchFamily="34" charset="0"/>
                <a:ea typeface="+mn-ea"/>
                <a:cs typeface="Arial" pitchFamily="34" charset="0"/>
              </a:defRPr>
            </a:lvl5pPr>
            <a:lvl6pPr>
              <a:defRPr sz="1600"/>
            </a:lvl6pPr>
            <a:lvl7pPr>
              <a:defRPr sz="1600"/>
            </a:lvl7pPr>
            <a:lvl8pPr>
              <a:defRPr sz="1600"/>
            </a:lvl8pPr>
            <a:lvl9pPr>
              <a:defRPr sz="16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7" name="Tijdelijke aanduiding voor datum 6"/>
          <p:cNvSpPr>
            <a:spLocks noGrp="1"/>
          </p:cNvSpPr>
          <p:nvPr>
            <p:ph type="dt" sz="half" idx="10"/>
          </p:nvPr>
        </p:nvSpPr>
        <p:spPr/>
        <p:txBody>
          <a:bodyPr/>
          <a:lstStyle/>
          <a:p>
            <a:fld id="{C4DDCD72-59EE-436D-B435-201699A5BB49}" type="datetimeFigureOut">
              <a:rPr lang="nl-BE" smtClean="0"/>
              <a:pPr/>
              <a:t>24/03/2017</a:t>
            </a:fld>
            <a:endParaRPr lang="nl-BE"/>
          </a:p>
        </p:txBody>
      </p:sp>
      <p:sp>
        <p:nvSpPr>
          <p:cNvPr id="8" name="Tijdelijke aanduiding voor voettekst 7"/>
          <p:cNvSpPr>
            <a:spLocks noGrp="1"/>
          </p:cNvSpPr>
          <p:nvPr>
            <p:ph type="ftr" sz="quarter" idx="11"/>
          </p:nvPr>
        </p:nvSpPr>
        <p:spPr/>
        <p:txBody>
          <a:bodyPr/>
          <a:lstStyle/>
          <a:p>
            <a:endParaRPr lang="nl-BE" dirty="0"/>
          </a:p>
        </p:txBody>
      </p:sp>
      <p:sp>
        <p:nvSpPr>
          <p:cNvPr id="9" name="Tijdelijke aanduiding voor dianummer 8"/>
          <p:cNvSpPr>
            <a:spLocks noGrp="1"/>
          </p:cNvSpPr>
          <p:nvPr>
            <p:ph type="sldNum" sz="quarter" idx="12"/>
          </p:nvPr>
        </p:nvSpPr>
        <p:spPr/>
        <p:txBody>
          <a:bodyPr/>
          <a:lstStyle/>
          <a:p>
            <a:fld id="{F35D8031-C8E5-48F8-A3B6-81643B27A3AF}" type="slidenum">
              <a:rPr lang="nl-BE" smtClean="0"/>
              <a:pPr/>
              <a:t>‹#›</a:t>
            </a:fld>
            <a:endParaRPr lang="nl-BE" dirty="0"/>
          </a:p>
        </p:txBody>
      </p:sp>
    </p:spTree>
    <p:extLst>
      <p:ext uri="{BB962C8B-B14F-4D97-AF65-F5344CB8AC3E}">
        <p14:creationId xmlns:p14="http://schemas.microsoft.com/office/powerpoint/2010/main" val="43782090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datum 2"/>
          <p:cNvSpPr>
            <a:spLocks noGrp="1"/>
          </p:cNvSpPr>
          <p:nvPr>
            <p:ph type="dt" sz="half" idx="10"/>
          </p:nvPr>
        </p:nvSpPr>
        <p:spPr/>
        <p:txBody>
          <a:bodyPr/>
          <a:lstStyle/>
          <a:p>
            <a:fld id="{C4DDCD72-59EE-436D-B435-201699A5BB49}" type="datetimeFigureOut">
              <a:rPr lang="nl-BE" smtClean="0"/>
              <a:pPr/>
              <a:t>24/03/2017</a:t>
            </a:fld>
            <a:endParaRPr lang="nl-BE"/>
          </a:p>
        </p:txBody>
      </p:sp>
      <p:sp>
        <p:nvSpPr>
          <p:cNvPr id="4" name="Tijdelijke aanduiding voor voettekst 3"/>
          <p:cNvSpPr>
            <a:spLocks noGrp="1"/>
          </p:cNvSpPr>
          <p:nvPr>
            <p:ph type="ftr" sz="quarter" idx="11"/>
          </p:nvPr>
        </p:nvSpPr>
        <p:spPr/>
        <p:txBody>
          <a:bodyPr/>
          <a:lstStyle/>
          <a:p>
            <a:endParaRPr lang="nl-BE" dirty="0"/>
          </a:p>
        </p:txBody>
      </p:sp>
      <p:sp>
        <p:nvSpPr>
          <p:cNvPr id="5" name="Tijdelijke aanduiding voor dianummer 4"/>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416182241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4DDCD72-59EE-436D-B435-201699A5BB49}" type="datetimeFigureOut">
              <a:rPr lang="nl-BE" smtClean="0"/>
              <a:pPr/>
              <a:t>24/03/2017</a:t>
            </a:fld>
            <a:endParaRPr lang="nl-BE"/>
          </a:p>
        </p:txBody>
      </p:sp>
      <p:sp>
        <p:nvSpPr>
          <p:cNvPr id="3" name="Tijdelijke aanduiding voor voettekst 2"/>
          <p:cNvSpPr>
            <a:spLocks noGrp="1"/>
          </p:cNvSpPr>
          <p:nvPr>
            <p:ph type="ftr" sz="quarter" idx="11"/>
          </p:nvPr>
        </p:nvSpPr>
        <p:spPr/>
        <p:txBody>
          <a:bodyPr/>
          <a:lstStyle/>
          <a:p>
            <a:endParaRPr lang="nl-BE" dirty="0"/>
          </a:p>
        </p:txBody>
      </p:sp>
      <p:sp>
        <p:nvSpPr>
          <p:cNvPr id="4" name="Tijdelijke aanduiding voor dianummer 3"/>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168905920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40000" y="540000"/>
            <a:ext cx="3008313" cy="895100"/>
          </a:xfrm>
        </p:spPr>
        <p:txBody>
          <a:bodyPr anchor="t" anchorCtr="0"/>
          <a:lstStyle>
            <a:lvl1pPr algn="l">
              <a:defRPr sz="2000" b="1"/>
            </a:lvl1pPr>
          </a:lstStyle>
          <a:p>
            <a:r>
              <a:rPr lang="nl-NL" dirty="0" smtClean="0"/>
              <a:t>Klik en typ de titel</a:t>
            </a:r>
            <a:endParaRPr lang="nl-BE" dirty="0"/>
          </a:p>
        </p:txBody>
      </p:sp>
      <p:sp>
        <p:nvSpPr>
          <p:cNvPr id="3" name="Tijdelijke aanduiding voor inhoud 2"/>
          <p:cNvSpPr>
            <a:spLocks noGrp="1"/>
          </p:cNvSpPr>
          <p:nvPr>
            <p:ph idx="1" hasCustomPrompt="1"/>
          </p:nvPr>
        </p:nvSpPr>
        <p:spPr>
          <a:xfrm>
            <a:off x="3761909" y="540000"/>
            <a:ext cx="5105139" cy="5256000"/>
          </a:xfrm>
        </p:spPr>
        <p:txBody>
          <a:bodyPr/>
          <a:lstStyle>
            <a:lvl1pPr>
              <a:defRPr sz="2400"/>
            </a:lvl1pPr>
            <a:lvl2pPr>
              <a:defRPr sz="2400"/>
            </a:lvl2pPr>
            <a:lvl3pPr>
              <a:defRPr sz="2000"/>
            </a:lvl3pPr>
            <a:lvl4pPr>
              <a:defRPr sz="1600"/>
            </a:lvl4pPr>
            <a:lvl5pPr marL="1435100" indent="-228600">
              <a:buFont typeface="Arial" pitchFamily="34" charset="0"/>
              <a:buChar char="-"/>
              <a:tabLst/>
              <a:defRPr sz="1600">
                <a:solidFill>
                  <a:srgbClr val="00407A"/>
                </a:solidFill>
              </a:defRPr>
            </a:lvl5pPr>
            <a:lvl6pPr>
              <a:defRPr sz="2000"/>
            </a:lvl6pPr>
            <a:lvl7pPr>
              <a:defRPr sz="2000"/>
            </a:lvl7pPr>
            <a:lvl8pPr>
              <a:defRPr sz="2000"/>
            </a:lvl8pPr>
            <a:lvl9pPr>
              <a:defRPr sz="20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tekst 3"/>
          <p:cNvSpPr>
            <a:spLocks noGrp="1"/>
          </p:cNvSpPr>
          <p:nvPr>
            <p:ph type="body" sz="half" idx="2" hasCustomPrompt="1"/>
          </p:nvPr>
        </p:nvSpPr>
        <p:spPr>
          <a:xfrm>
            <a:off x="539552" y="1435101"/>
            <a:ext cx="3008313" cy="4356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en typ de tekst</a:t>
            </a:r>
          </a:p>
        </p:txBody>
      </p:sp>
      <p:sp>
        <p:nvSpPr>
          <p:cNvPr id="5" name="Tijdelijke aanduiding voor datum 4"/>
          <p:cNvSpPr>
            <a:spLocks noGrp="1"/>
          </p:cNvSpPr>
          <p:nvPr>
            <p:ph type="dt" sz="half" idx="10"/>
          </p:nvPr>
        </p:nvSpPr>
        <p:spPr/>
        <p:txBody>
          <a:bodyPr/>
          <a:lstStyle/>
          <a:p>
            <a:fld id="{C4DDCD72-59EE-436D-B435-201699A5BB49}" type="datetimeFigureOut">
              <a:rPr lang="nl-BE" smtClean="0"/>
              <a:pPr/>
              <a:t>24/03/2017</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220635283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40000" y="4788000"/>
            <a:ext cx="8334000" cy="540000"/>
          </a:xfrm>
        </p:spPr>
        <p:txBody>
          <a:bodyPr anchor="t" anchorCtr="0">
            <a:noAutofit/>
          </a:bodyPr>
          <a:lstStyle>
            <a:lvl1pPr algn="l">
              <a:defRPr sz="2000" b="1"/>
            </a:lvl1pPr>
          </a:lstStyle>
          <a:p>
            <a:r>
              <a:rPr lang="nl-NL" dirty="0" smtClean="0"/>
              <a:t>Klik en typ de tekst</a:t>
            </a:r>
            <a:endParaRPr lang="nl-BE" dirty="0"/>
          </a:p>
        </p:txBody>
      </p:sp>
      <p:sp>
        <p:nvSpPr>
          <p:cNvPr id="3" name="Tijdelijke aanduiding voor afbeelding 2"/>
          <p:cNvSpPr>
            <a:spLocks noGrp="1"/>
          </p:cNvSpPr>
          <p:nvPr>
            <p:ph type="pic" idx="1"/>
          </p:nvPr>
        </p:nvSpPr>
        <p:spPr>
          <a:xfrm>
            <a:off x="540000" y="540000"/>
            <a:ext cx="8334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BE" dirty="0"/>
          </a:p>
        </p:txBody>
      </p:sp>
      <p:sp>
        <p:nvSpPr>
          <p:cNvPr id="4" name="Tijdelijke aanduiding voor tekst 3"/>
          <p:cNvSpPr>
            <a:spLocks noGrp="1"/>
          </p:cNvSpPr>
          <p:nvPr>
            <p:ph type="body" sz="half" idx="2" hasCustomPrompt="1"/>
          </p:nvPr>
        </p:nvSpPr>
        <p:spPr>
          <a:xfrm>
            <a:off x="540000" y="5445224"/>
            <a:ext cx="8334000" cy="36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en typ de tekst</a:t>
            </a:r>
          </a:p>
        </p:txBody>
      </p:sp>
      <p:sp>
        <p:nvSpPr>
          <p:cNvPr id="5" name="Tijdelijke aanduiding voor datum 4"/>
          <p:cNvSpPr>
            <a:spLocks noGrp="1"/>
          </p:cNvSpPr>
          <p:nvPr>
            <p:ph type="dt" sz="half" idx="10"/>
          </p:nvPr>
        </p:nvSpPr>
        <p:spPr>
          <a:xfrm>
            <a:off x="540000" y="6048000"/>
            <a:ext cx="936000" cy="288000"/>
          </a:xfrm>
        </p:spPr>
        <p:txBody>
          <a:bodyPr/>
          <a:lstStyle/>
          <a:p>
            <a:fld id="{C4DDCD72-59EE-436D-B435-201699A5BB49}" type="datetimeFigureOut">
              <a:rPr lang="nl-BE" smtClean="0"/>
              <a:pPr/>
              <a:t>24/03/2017</a:t>
            </a:fld>
            <a:endParaRPr lang="nl-BE" dirty="0"/>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a:t>
            </a:fld>
            <a:endParaRPr lang="nl-BE" dirty="0"/>
          </a:p>
        </p:txBody>
      </p:sp>
      <p:sp>
        <p:nvSpPr>
          <p:cNvPr id="8" name="Tijdelijke aanduiding voor voettekst 3"/>
          <p:cNvSpPr>
            <a:spLocks noGrp="1"/>
          </p:cNvSpPr>
          <p:nvPr>
            <p:ph type="ftr" sz="quarter" idx="11"/>
          </p:nvPr>
        </p:nvSpPr>
        <p:spPr>
          <a:xfrm>
            <a:off x="1566000" y="6048000"/>
            <a:ext cx="1980000" cy="288000"/>
          </a:xfrm>
        </p:spPr>
        <p:txBody>
          <a:bodyPr/>
          <a:lstStyle/>
          <a:p>
            <a:endParaRPr lang="nl-BE" dirty="0"/>
          </a:p>
        </p:txBody>
      </p:sp>
    </p:spTree>
    <p:extLst>
      <p:ext uri="{BB962C8B-B14F-4D97-AF65-F5344CB8AC3E}">
        <p14:creationId xmlns:p14="http://schemas.microsoft.com/office/powerpoint/2010/main" val="402426328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1.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6.png"/><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540000" y="180000"/>
            <a:ext cx="8334000" cy="900000"/>
          </a:xfrm>
          <a:prstGeom prst="rect">
            <a:avLst/>
          </a:prstGeom>
        </p:spPr>
        <p:txBody>
          <a:bodyPr vert="horz" lIns="0" tIns="0" rIns="0" bIns="0" rtlCol="0" anchor="b" anchorCtr="0">
            <a:normAutofit/>
          </a:bodyPr>
          <a:lstStyle/>
          <a:p>
            <a:r>
              <a:rPr lang="nl-NL" dirty="0" smtClean="0"/>
              <a:t>Klik en typ de titel</a:t>
            </a:r>
            <a:endParaRPr lang="nl-BE" dirty="0"/>
          </a:p>
        </p:txBody>
      </p:sp>
      <p:sp>
        <p:nvSpPr>
          <p:cNvPr id="3" name="Tijdelijke aanduiding voor tekst 2"/>
          <p:cNvSpPr>
            <a:spLocks noGrp="1"/>
          </p:cNvSpPr>
          <p:nvPr>
            <p:ph type="body" idx="1"/>
          </p:nvPr>
        </p:nvSpPr>
        <p:spPr>
          <a:xfrm>
            <a:off x="540000" y="1349999"/>
            <a:ext cx="8334000" cy="4428000"/>
          </a:xfrm>
          <a:prstGeom prst="rect">
            <a:avLst/>
          </a:prstGeom>
        </p:spPr>
        <p:txBody>
          <a:bodyPr vert="horz" lIns="0" tIns="0" rIns="0" bIns="0" rtlCol="0">
            <a:noAutofit/>
          </a:body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datum 3"/>
          <p:cNvSpPr>
            <a:spLocks noGrp="1"/>
          </p:cNvSpPr>
          <p:nvPr>
            <p:ph type="dt" sz="half" idx="2"/>
          </p:nvPr>
        </p:nvSpPr>
        <p:spPr>
          <a:xfrm>
            <a:off x="539552" y="6048000"/>
            <a:ext cx="936000" cy="288000"/>
          </a:xfrm>
          <a:prstGeom prst="rect">
            <a:avLst/>
          </a:prstGeom>
        </p:spPr>
        <p:txBody>
          <a:bodyPr vert="horz" lIns="0" tIns="0" rIns="0" bIns="0" rtlCol="0" anchor="t" anchorCtr="0"/>
          <a:lstStyle>
            <a:lvl1pPr algn="l">
              <a:defRPr sz="1000">
                <a:solidFill>
                  <a:srgbClr val="00407A"/>
                </a:solidFill>
                <a:latin typeface="Arial" pitchFamily="34" charset="0"/>
                <a:cs typeface="Arial" pitchFamily="34" charset="0"/>
              </a:defRPr>
            </a:lvl1pPr>
          </a:lstStyle>
          <a:p>
            <a:fld id="{C4DDCD72-59EE-436D-B435-201699A5BB49}" type="datetimeFigureOut">
              <a:rPr lang="nl-BE" smtClean="0"/>
              <a:pPr/>
              <a:t>24/03/2017</a:t>
            </a:fld>
            <a:endParaRPr lang="nl-BE" dirty="0"/>
          </a:p>
        </p:txBody>
      </p:sp>
      <p:sp>
        <p:nvSpPr>
          <p:cNvPr id="5" name="Tijdelijke aanduiding voor voettekst 4"/>
          <p:cNvSpPr>
            <a:spLocks noGrp="1"/>
          </p:cNvSpPr>
          <p:nvPr>
            <p:ph type="ftr" sz="quarter" idx="3"/>
          </p:nvPr>
        </p:nvSpPr>
        <p:spPr>
          <a:xfrm>
            <a:off x="1566000" y="6048000"/>
            <a:ext cx="1980000" cy="288000"/>
          </a:xfrm>
          <a:prstGeom prst="rect">
            <a:avLst/>
          </a:prstGeom>
        </p:spPr>
        <p:txBody>
          <a:bodyPr vert="horz" lIns="0" tIns="0" rIns="0" bIns="0" rtlCol="0" anchor="t" anchorCtr="0"/>
          <a:lstStyle>
            <a:lvl1pPr algn="ctr">
              <a:defRPr sz="1000">
                <a:solidFill>
                  <a:srgbClr val="00407A"/>
                </a:solidFill>
                <a:latin typeface="Arial" pitchFamily="34" charset="0"/>
                <a:cs typeface="Arial" pitchFamily="34" charset="0"/>
              </a:defRPr>
            </a:lvl1pPr>
          </a:lstStyle>
          <a:p>
            <a:endParaRPr lang="nl-BE" dirty="0"/>
          </a:p>
        </p:txBody>
      </p:sp>
      <p:sp>
        <p:nvSpPr>
          <p:cNvPr id="6" name="Tijdelijke aanduiding voor dianummer 5"/>
          <p:cNvSpPr>
            <a:spLocks noGrp="1"/>
          </p:cNvSpPr>
          <p:nvPr>
            <p:ph type="sldNum" sz="quarter" idx="4"/>
          </p:nvPr>
        </p:nvSpPr>
        <p:spPr>
          <a:xfrm>
            <a:off x="3636000" y="6048000"/>
            <a:ext cx="936000" cy="288000"/>
          </a:xfrm>
          <a:prstGeom prst="rect">
            <a:avLst/>
          </a:prstGeom>
        </p:spPr>
        <p:txBody>
          <a:bodyPr vert="horz" lIns="0" tIns="0" rIns="0" bIns="0" rtlCol="0" anchor="t" anchorCtr="0"/>
          <a:lstStyle>
            <a:lvl1pPr algn="r">
              <a:defRPr sz="1000">
                <a:solidFill>
                  <a:srgbClr val="00407A"/>
                </a:solidFill>
                <a:latin typeface="Arial" pitchFamily="34" charset="0"/>
                <a:cs typeface="Arial" pitchFamily="34" charset="0"/>
              </a:defRPr>
            </a:lvl1pPr>
          </a:lstStyle>
          <a:p>
            <a:fld id="{F35D8031-C8E5-48F8-A3B6-81643B27A3AF}" type="slidenum">
              <a:rPr lang="nl-BE" smtClean="0"/>
              <a:pPr/>
              <a:t>‹#›</a:t>
            </a:fld>
            <a:endParaRPr lang="nl-BE" dirty="0"/>
          </a:p>
        </p:txBody>
      </p:sp>
      <p:sp>
        <p:nvSpPr>
          <p:cNvPr id="7" name="Rechthoek 6"/>
          <p:cNvSpPr/>
          <p:nvPr/>
        </p:nvSpPr>
        <p:spPr>
          <a:xfrm>
            <a:off x="0" y="6372000"/>
            <a:ext cx="9144000" cy="486000"/>
          </a:xfrm>
          <a:prstGeom prst="rect">
            <a:avLst/>
          </a:prstGeom>
          <a:gradFill flip="none" rotWithShape="1">
            <a:gsLst>
              <a:gs pos="100000">
                <a:srgbClr val="116E8A"/>
              </a:gs>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pic>
        <p:nvPicPr>
          <p:cNvPr id="9" name="Afbeelding 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362000" y="6048000"/>
            <a:ext cx="1512458" cy="540000"/>
          </a:xfrm>
          <a:prstGeom prst="rect">
            <a:avLst/>
          </a:prstGeom>
        </p:spPr>
      </p:pic>
    </p:spTree>
    <p:extLst>
      <p:ext uri="{BB962C8B-B14F-4D97-AF65-F5344CB8AC3E}">
        <p14:creationId xmlns:p14="http://schemas.microsoft.com/office/powerpoint/2010/main" val="606215082"/>
      </p:ext>
    </p:extLst>
  </p:cSld>
  <p:clrMap bg1="lt1" tx1="dk1" bg2="lt2" tx2="dk2" accent1="accent1" accent2="accent2" accent3="accent3" accent4="accent4" accent5="accent5" accent6="accent6" hlink="hlink" folHlink="folHlink"/>
  <p:sldLayoutIdLst>
    <p:sldLayoutId id="2147483688" r:id="rId1"/>
    <p:sldLayoutId id="2147483709" r:id="rId2"/>
    <p:sldLayoutId id="2147483698" r:id="rId3"/>
    <p:sldLayoutId id="2147483692" r:id="rId4"/>
    <p:sldLayoutId id="2147483693" r:id="rId5"/>
    <p:sldLayoutId id="2147483694" r:id="rId6"/>
    <p:sldLayoutId id="2147483695" r:id="rId7"/>
    <p:sldLayoutId id="2147483696" r:id="rId8"/>
    <p:sldLayoutId id="2147483697" r:id="rId9"/>
  </p:sldLayoutIdLst>
  <p:timing>
    <p:tnLst>
      <p:par>
        <p:cTn id="1" dur="indefinite" restart="never" nodeType="tmRoot"/>
      </p:par>
    </p:tnLst>
  </p:timing>
  <p:txStyles>
    <p:titleStyle>
      <a:lvl1pPr algn="l" defTabSz="914400" rtl="0" eaLnBrk="1" latinLnBrk="0" hangingPunct="1">
        <a:spcBef>
          <a:spcPct val="0"/>
        </a:spcBef>
        <a:buNone/>
        <a:defRPr sz="3600" kern="1200" baseline="0">
          <a:solidFill>
            <a:srgbClr val="52BDEC"/>
          </a:solidFill>
          <a:latin typeface="Arial" pitchFamily="34" charset="0"/>
          <a:ea typeface="+mj-ea"/>
          <a:cs typeface="Arial" pitchFamily="34" charset="0"/>
        </a:defRPr>
      </a:lvl1pPr>
    </p:titleStyle>
    <p:bodyStyle>
      <a:lvl1pPr marL="360000" indent="-360000" algn="l" defTabSz="914400" rtl="0" eaLnBrk="1" latinLnBrk="0" hangingPunct="1">
        <a:spcBef>
          <a:spcPts val="580"/>
        </a:spcBef>
        <a:buSzPct val="110000"/>
        <a:buFont typeface="Arial" pitchFamily="34" charset="0"/>
        <a:buChar char="•"/>
        <a:defRPr sz="2400" kern="1200">
          <a:solidFill>
            <a:srgbClr val="00407A"/>
          </a:solidFill>
          <a:latin typeface="Arial" pitchFamily="34" charset="0"/>
          <a:ea typeface="+mn-ea"/>
          <a:cs typeface="Arial" pitchFamily="34" charset="0"/>
        </a:defRPr>
      </a:lvl1pPr>
      <a:lvl2pPr marL="720000" indent="-360363" algn="l" defTabSz="914400" rtl="0" eaLnBrk="1" latinLnBrk="0" hangingPunct="1">
        <a:spcBef>
          <a:spcPts val="580"/>
        </a:spcBef>
        <a:buSzPct val="75000"/>
        <a:buFont typeface="Courier New" pitchFamily="49" charset="0"/>
        <a:buChar char="o"/>
        <a:defRPr sz="2400" kern="1200">
          <a:solidFill>
            <a:srgbClr val="00407A"/>
          </a:solidFill>
          <a:latin typeface="Arial" pitchFamily="34" charset="0"/>
          <a:ea typeface="+mn-ea"/>
          <a:cs typeface="Arial" pitchFamily="34" charset="0"/>
        </a:defRPr>
      </a:lvl2pPr>
      <a:lvl3pPr marL="990000" indent="-270000" algn="l" defTabSz="914400" rtl="0" eaLnBrk="1" latinLnBrk="0" hangingPunct="1">
        <a:spcBef>
          <a:spcPct val="20000"/>
        </a:spcBef>
        <a:buFont typeface="Arial" pitchFamily="34" charset="0"/>
        <a:buChar char="•"/>
        <a:defRPr sz="2000" kern="1200">
          <a:solidFill>
            <a:srgbClr val="00407A"/>
          </a:solidFill>
          <a:latin typeface="Arial" pitchFamily="34" charset="0"/>
          <a:ea typeface="+mn-ea"/>
          <a:cs typeface="Arial" pitchFamily="34" charset="0"/>
        </a:defRPr>
      </a:lvl3pPr>
      <a:lvl4pPr marL="1168400" indent="-180000" algn="l" defTabSz="914400" rtl="0" eaLnBrk="1" latinLnBrk="0" hangingPunct="1">
        <a:spcBef>
          <a:spcPts val="380"/>
        </a:spcBef>
        <a:buSzPct val="80000"/>
        <a:buFont typeface="Arial" pitchFamily="34" charset="0"/>
        <a:buChar char="•"/>
        <a:defRPr sz="1600" kern="1200">
          <a:solidFill>
            <a:srgbClr val="00407A"/>
          </a:solidFill>
          <a:latin typeface="Arial" pitchFamily="34" charset="0"/>
          <a:ea typeface="+mn-ea"/>
          <a:cs typeface="Arial" pitchFamily="34" charset="0"/>
        </a:defRPr>
      </a:lvl4pPr>
      <a:lvl5pPr marL="1338263" indent="-179388" algn="l" defTabSz="914400" rtl="0" eaLnBrk="1" latinLnBrk="0" hangingPunct="1">
        <a:spcBef>
          <a:spcPts val="380"/>
        </a:spcBef>
        <a:buFont typeface="Arial" pitchFamily="34" charset="0"/>
        <a:buChar char="-"/>
        <a:defRPr lang="nl-BE" sz="1600" kern="1200" dirty="0">
          <a:solidFill>
            <a:srgbClr val="00407A"/>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Afbeelding 9"/>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0" y="3744000"/>
            <a:ext cx="3240000" cy="2668236"/>
          </a:xfrm>
          <a:prstGeom prst="rect">
            <a:avLst/>
          </a:prstGeom>
        </p:spPr>
      </p:pic>
      <p:sp>
        <p:nvSpPr>
          <p:cNvPr id="2" name="Tijdelijke aanduiding voor titel 1"/>
          <p:cNvSpPr>
            <a:spLocks noGrp="1"/>
          </p:cNvSpPr>
          <p:nvPr>
            <p:ph type="title"/>
          </p:nvPr>
        </p:nvSpPr>
        <p:spPr>
          <a:xfrm>
            <a:off x="540000" y="180000"/>
            <a:ext cx="8334000" cy="900000"/>
          </a:xfrm>
          <a:prstGeom prst="rect">
            <a:avLst/>
          </a:prstGeom>
        </p:spPr>
        <p:txBody>
          <a:bodyPr vert="horz" lIns="0" tIns="0" rIns="0" bIns="0" rtlCol="0" anchor="b" anchorCtr="0">
            <a:normAutofit/>
          </a:bodyPr>
          <a:lstStyle/>
          <a:p>
            <a:r>
              <a:rPr lang="nl-NL" dirty="0" smtClean="0"/>
              <a:t>Klik en typ de titel</a:t>
            </a:r>
            <a:endParaRPr lang="nl-BE" dirty="0"/>
          </a:p>
        </p:txBody>
      </p:sp>
      <p:sp>
        <p:nvSpPr>
          <p:cNvPr id="3" name="Tijdelijke aanduiding voor tekst 2"/>
          <p:cNvSpPr>
            <a:spLocks noGrp="1"/>
          </p:cNvSpPr>
          <p:nvPr>
            <p:ph type="body" idx="1"/>
          </p:nvPr>
        </p:nvSpPr>
        <p:spPr>
          <a:xfrm>
            <a:off x="540000" y="1349999"/>
            <a:ext cx="8334000" cy="4428000"/>
          </a:xfrm>
          <a:prstGeom prst="rect">
            <a:avLst/>
          </a:prstGeom>
        </p:spPr>
        <p:txBody>
          <a:bodyPr vert="horz" lIns="0" tIns="0" rIns="0" bIns="0" rtlCol="0">
            <a:noAutofit/>
          </a:body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datum 3"/>
          <p:cNvSpPr>
            <a:spLocks noGrp="1"/>
          </p:cNvSpPr>
          <p:nvPr>
            <p:ph type="dt" sz="half" idx="2"/>
          </p:nvPr>
        </p:nvSpPr>
        <p:spPr>
          <a:xfrm>
            <a:off x="539552" y="6048000"/>
            <a:ext cx="936000" cy="288000"/>
          </a:xfrm>
          <a:prstGeom prst="rect">
            <a:avLst/>
          </a:prstGeom>
        </p:spPr>
        <p:txBody>
          <a:bodyPr vert="horz" lIns="0" tIns="0" rIns="0" bIns="0" rtlCol="0" anchor="t" anchorCtr="0"/>
          <a:lstStyle>
            <a:lvl1pPr algn="l">
              <a:defRPr sz="1000">
                <a:solidFill>
                  <a:srgbClr val="00407A"/>
                </a:solidFill>
                <a:latin typeface="Arial" pitchFamily="34" charset="0"/>
                <a:cs typeface="Arial" pitchFamily="34" charset="0"/>
              </a:defRPr>
            </a:lvl1pPr>
          </a:lstStyle>
          <a:p>
            <a:fld id="{C4DDCD72-59EE-436D-B435-201699A5BB49}" type="datetimeFigureOut">
              <a:rPr lang="nl-BE" smtClean="0"/>
              <a:pPr/>
              <a:t>24/03/2017</a:t>
            </a:fld>
            <a:endParaRPr lang="nl-BE" dirty="0"/>
          </a:p>
        </p:txBody>
      </p:sp>
      <p:sp>
        <p:nvSpPr>
          <p:cNvPr id="5" name="Tijdelijke aanduiding voor voettekst 4"/>
          <p:cNvSpPr>
            <a:spLocks noGrp="1"/>
          </p:cNvSpPr>
          <p:nvPr>
            <p:ph type="ftr" sz="quarter" idx="3"/>
          </p:nvPr>
        </p:nvSpPr>
        <p:spPr>
          <a:xfrm>
            <a:off x="1566000" y="6048000"/>
            <a:ext cx="1980000" cy="288000"/>
          </a:xfrm>
          <a:prstGeom prst="rect">
            <a:avLst/>
          </a:prstGeom>
        </p:spPr>
        <p:txBody>
          <a:bodyPr vert="horz" lIns="0" tIns="0" rIns="0" bIns="0" rtlCol="0" anchor="t" anchorCtr="0"/>
          <a:lstStyle>
            <a:lvl1pPr algn="ctr">
              <a:defRPr sz="1000">
                <a:solidFill>
                  <a:srgbClr val="00407A"/>
                </a:solidFill>
                <a:latin typeface="Arial" pitchFamily="34" charset="0"/>
                <a:cs typeface="Arial" pitchFamily="34" charset="0"/>
              </a:defRPr>
            </a:lvl1pPr>
          </a:lstStyle>
          <a:p>
            <a:endParaRPr lang="nl-BE" dirty="0"/>
          </a:p>
        </p:txBody>
      </p:sp>
      <p:sp>
        <p:nvSpPr>
          <p:cNvPr id="6" name="Tijdelijke aanduiding voor dianummer 5"/>
          <p:cNvSpPr>
            <a:spLocks noGrp="1"/>
          </p:cNvSpPr>
          <p:nvPr>
            <p:ph type="sldNum" sz="quarter" idx="4"/>
          </p:nvPr>
        </p:nvSpPr>
        <p:spPr>
          <a:xfrm>
            <a:off x="3636000" y="6048000"/>
            <a:ext cx="936000" cy="288000"/>
          </a:xfrm>
          <a:prstGeom prst="rect">
            <a:avLst/>
          </a:prstGeom>
        </p:spPr>
        <p:txBody>
          <a:bodyPr vert="horz" lIns="0" tIns="0" rIns="0" bIns="0" rtlCol="0" anchor="t" anchorCtr="0"/>
          <a:lstStyle>
            <a:lvl1pPr algn="r">
              <a:defRPr sz="1000">
                <a:solidFill>
                  <a:srgbClr val="00407A"/>
                </a:solidFill>
                <a:latin typeface="Arial" pitchFamily="34" charset="0"/>
                <a:cs typeface="Arial" pitchFamily="34" charset="0"/>
              </a:defRPr>
            </a:lvl1pPr>
          </a:lstStyle>
          <a:p>
            <a:fld id="{F35D8031-C8E5-48F8-A3B6-81643B27A3AF}" type="slidenum">
              <a:rPr lang="nl-BE" smtClean="0"/>
              <a:pPr/>
              <a:t>‹#›</a:t>
            </a:fld>
            <a:endParaRPr lang="nl-BE" dirty="0"/>
          </a:p>
        </p:txBody>
      </p:sp>
      <p:sp>
        <p:nvSpPr>
          <p:cNvPr id="7" name="Rechthoek 6"/>
          <p:cNvSpPr/>
          <p:nvPr/>
        </p:nvSpPr>
        <p:spPr>
          <a:xfrm>
            <a:off x="0" y="6372000"/>
            <a:ext cx="9144000" cy="486000"/>
          </a:xfrm>
          <a:prstGeom prst="rect">
            <a:avLst/>
          </a:prstGeom>
          <a:gradFill flip="none" rotWithShape="1">
            <a:gsLst>
              <a:gs pos="100000">
                <a:srgbClr val="116E8A"/>
              </a:gs>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pic>
        <p:nvPicPr>
          <p:cNvPr id="9" name="Afbeelding 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362000" y="6048000"/>
            <a:ext cx="1512458" cy="540000"/>
          </a:xfrm>
          <a:prstGeom prst="rect">
            <a:avLst/>
          </a:prstGeom>
        </p:spPr>
      </p:pic>
    </p:spTree>
    <p:extLst>
      <p:ext uri="{BB962C8B-B14F-4D97-AF65-F5344CB8AC3E}">
        <p14:creationId xmlns:p14="http://schemas.microsoft.com/office/powerpoint/2010/main" val="3208455040"/>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Lst>
  <p:timing>
    <p:tnLst>
      <p:par>
        <p:cTn id="1" dur="indefinite" restart="never" nodeType="tmRoot"/>
      </p:par>
    </p:tnLst>
  </p:timing>
  <p:txStyles>
    <p:titleStyle>
      <a:lvl1pPr algn="l" defTabSz="914400" rtl="0" eaLnBrk="1" latinLnBrk="0" hangingPunct="1">
        <a:spcBef>
          <a:spcPct val="0"/>
        </a:spcBef>
        <a:buNone/>
        <a:defRPr sz="3600" kern="1200" baseline="0">
          <a:solidFill>
            <a:srgbClr val="52BDEC"/>
          </a:solidFill>
          <a:latin typeface="Arial" pitchFamily="34" charset="0"/>
          <a:ea typeface="+mj-ea"/>
          <a:cs typeface="Arial" pitchFamily="34" charset="0"/>
        </a:defRPr>
      </a:lvl1pPr>
    </p:titleStyle>
    <p:bodyStyle>
      <a:lvl1pPr marL="360000" indent="-360000" algn="l" defTabSz="914400" rtl="0" eaLnBrk="1" latinLnBrk="0" hangingPunct="1">
        <a:spcBef>
          <a:spcPts val="580"/>
        </a:spcBef>
        <a:buSzPct val="110000"/>
        <a:buFont typeface="Arial" pitchFamily="34" charset="0"/>
        <a:buChar char="•"/>
        <a:defRPr sz="2400" kern="1200">
          <a:solidFill>
            <a:srgbClr val="00407A"/>
          </a:solidFill>
          <a:latin typeface="Arial" pitchFamily="34" charset="0"/>
          <a:ea typeface="+mn-ea"/>
          <a:cs typeface="Arial" pitchFamily="34" charset="0"/>
        </a:defRPr>
      </a:lvl1pPr>
      <a:lvl2pPr marL="720000" indent="-360363" algn="l" defTabSz="914400" rtl="0" eaLnBrk="1" latinLnBrk="0" hangingPunct="1">
        <a:spcBef>
          <a:spcPts val="580"/>
        </a:spcBef>
        <a:buSzPct val="75000"/>
        <a:buFont typeface="Courier New" pitchFamily="49" charset="0"/>
        <a:buChar char="o"/>
        <a:defRPr sz="2400" kern="1200">
          <a:solidFill>
            <a:srgbClr val="00407A"/>
          </a:solidFill>
          <a:latin typeface="Arial" pitchFamily="34" charset="0"/>
          <a:ea typeface="+mn-ea"/>
          <a:cs typeface="Arial" pitchFamily="34" charset="0"/>
        </a:defRPr>
      </a:lvl2pPr>
      <a:lvl3pPr marL="990000" indent="-270000" algn="l" defTabSz="914400" rtl="0" eaLnBrk="1" latinLnBrk="0" hangingPunct="1">
        <a:spcBef>
          <a:spcPct val="20000"/>
        </a:spcBef>
        <a:buFont typeface="Arial" pitchFamily="34" charset="0"/>
        <a:buChar char="•"/>
        <a:defRPr sz="2000" kern="1200">
          <a:solidFill>
            <a:srgbClr val="00407A"/>
          </a:solidFill>
          <a:latin typeface="Arial" pitchFamily="34" charset="0"/>
          <a:ea typeface="+mn-ea"/>
          <a:cs typeface="Arial" pitchFamily="34" charset="0"/>
        </a:defRPr>
      </a:lvl3pPr>
      <a:lvl4pPr marL="1168400" indent="-180000" algn="l" defTabSz="914400" rtl="0" eaLnBrk="1" latinLnBrk="0" hangingPunct="1">
        <a:spcBef>
          <a:spcPts val="380"/>
        </a:spcBef>
        <a:buSzPct val="80000"/>
        <a:buFont typeface="Arial" pitchFamily="34" charset="0"/>
        <a:buChar char="•"/>
        <a:defRPr sz="1600" kern="1200">
          <a:solidFill>
            <a:srgbClr val="00407A"/>
          </a:solidFill>
          <a:latin typeface="Arial" pitchFamily="34" charset="0"/>
          <a:ea typeface="+mn-ea"/>
          <a:cs typeface="Arial" pitchFamily="34" charset="0"/>
        </a:defRPr>
      </a:lvl4pPr>
      <a:lvl5pPr marL="1338263" indent="-179388" algn="l" defTabSz="914400" rtl="0" eaLnBrk="1" latinLnBrk="0" hangingPunct="1">
        <a:spcBef>
          <a:spcPts val="380"/>
        </a:spcBef>
        <a:buFont typeface="Arial" pitchFamily="34" charset="0"/>
        <a:buChar char="-"/>
        <a:defRPr lang="nl-BE" sz="1600" kern="1200" dirty="0">
          <a:solidFill>
            <a:srgbClr val="00407A"/>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540000" y="180000"/>
            <a:ext cx="8334000" cy="900000"/>
          </a:xfrm>
          <a:prstGeom prst="rect">
            <a:avLst/>
          </a:prstGeom>
        </p:spPr>
        <p:txBody>
          <a:bodyPr vert="horz" lIns="0" tIns="0" rIns="0" bIns="0" rtlCol="0" anchor="b" anchorCtr="0">
            <a:normAutofit/>
          </a:bodyPr>
          <a:lstStyle/>
          <a:p>
            <a:r>
              <a:rPr lang="nl-NL" dirty="0" smtClean="0"/>
              <a:t>Klik en typ de titel</a:t>
            </a:r>
            <a:endParaRPr lang="nl-BE" dirty="0"/>
          </a:p>
        </p:txBody>
      </p:sp>
      <p:sp>
        <p:nvSpPr>
          <p:cNvPr id="3" name="Tijdelijke aanduiding voor tekst 2"/>
          <p:cNvSpPr>
            <a:spLocks noGrp="1"/>
          </p:cNvSpPr>
          <p:nvPr>
            <p:ph type="body" idx="1"/>
          </p:nvPr>
        </p:nvSpPr>
        <p:spPr>
          <a:xfrm>
            <a:off x="540000" y="1349999"/>
            <a:ext cx="8334000" cy="4428000"/>
          </a:xfrm>
          <a:prstGeom prst="rect">
            <a:avLst/>
          </a:prstGeom>
        </p:spPr>
        <p:txBody>
          <a:bodyPr vert="horz" lIns="0" tIns="0" rIns="0" bIns="0" rtlCol="0">
            <a:noAutofit/>
          </a:body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datum 3"/>
          <p:cNvSpPr>
            <a:spLocks noGrp="1"/>
          </p:cNvSpPr>
          <p:nvPr>
            <p:ph type="dt" sz="half" idx="2"/>
          </p:nvPr>
        </p:nvSpPr>
        <p:spPr>
          <a:xfrm>
            <a:off x="539552" y="6048000"/>
            <a:ext cx="936000" cy="288000"/>
          </a:xfrm>
          <a:prstGeom prst="rect">
            <a:avLst/>
          </a:prstGeom>
        </p:spPr>
        <p:txBody>
          <a:bodyPr vert="horz" lIns="0" tIns="0" rIns="0" bIns="0" rtlCol="0" anchor="t" anchorCtr="0"/>
          <a:lstStyle>
            <a:lvl1pPr algn="l">
              <a:defRPr sz="1000">
                <a:solidFill>
                  <a:srgbClr val="00407A"/>
                </a:solidFill>
                <a:latin typeface="Arial" pitchFamily="34" charset="0"/>
                <a:cs typeface="Arial" pitchFamily="34" charset="0"/>
              </a:defRPr>
            </a:lvl1pPr>
          </a:lstStyle>
          <a:p>
            <a:fld id="{C4DDCD72-59EE-436D-B435-201699A5BB49}" type="datetimeFigureOut">
              <a:rPr lang="nl-BE" smtClean="0"/>
              <a:pPr/>
              <a:t>24/03/2017</a:t>
            </a:fld>
            <a:endParaRPr lang="nl-BE" dirty="0"/>
          </a:p>
        </p:txBody>
      </p:sp>
      <p:sp>
        <p:nvSpPr>
          <p:cNvPr id="5" name="Tijdelijke aanduiding voor voettekst 4"/>
          <p:cNvSpPr>
            <a:spLocks noGrp="1"/>
          </p:cNvSpPr>
          <p:nvPr>
            <p:ph type="ftr" sz="quarter" idx="3"/>
          </p:nvPr>
        </p:nvSpPr>
        <p:spPr>
          <a:xfrm>
            <a:off x="1566000" y="6048000"/>
            <a:ext cx="1980000" cy="288000"/>
          </a:xfrm>
          <a:prstGeom prst="rect">
            <a:avLst/>
          </a:prstGeom>
        </p:spPr>
        <p:txBody>
          <a:bodyPr vert="horz" lIns="0" tIns="0" rIns="0" bIns="0" rtlCol="0" anchor="t" anchorCtr="0"/>
          <a:lstStyle>
            <a:lvl1pPr algn="ctr">
              <a:defRPr sz="1000">
                <a:solidFill>
                  <a:srgbClr val="00407A"/>
                </a:solidFill>
                <a:latin typeface="Arial" pitchFamily="34" charset="0"/>
                <a:cs typeface="Arial" pitchFamily="34" charset="0"/>
              </a:defRPr>
            </a:lvl1pPr>
          </a:lstStyle>
          <a:p>
            <a:endParaRPr lang="nl-BE" dirty="0"/>
          </a:p>
        </p:txBody>
      </p:sp>
      <p:sp>
        <p:nvSpPr>
          <p:cNvPr id="6" name="Tijdelijke aanduiding voor dianummer 5"/>
          <p:cNvSpPr>
            <a:spLocks noGrp="1"/>
          </p:cNvSpPr>
          <p:nvPr>
            <p:ph type="sldNum" sz="quarter" idx="4"/>
          </p:nvPr>
        </p:nvSpPr>
        <p:spPr>
          <a:xfrm>
            <a:off x="3636000" y="6048000"/>
            <a:ext cx="936000" cy="288000"/>
          </a:xfrm>
          <a:prstGeom prst="rect">
            <a:avLst/>
          </a:prstGeom>
        </p:spPr>
        <p:txBody>
          <a:bodyPr vert="horz" lIns="0" tIns="0" rIns="0" bIns="0" rtlCol="0" anchor="t" anchorCtr="0"/>
          <a:lstStyle>
            <a:lvl1pPr algn="r">
              <a:defRPr sz="1000">
                <a:solidFill>
                  <a:srgbClr val="00407A"/>
                </a:solidFill>
                <a:latin typeface="Arial" pitchFamily="34" charset="0"/>
                <a:cs typeface="Arial" pitchFamily="34" charset="0"/>
              </a:defRPr>
            </a:lvl1pPr>
          </a:lstStyle>
          <a:p>
            <a:fld id="{F35D8031-C8E5-48F8-A3B6-81643B27A3AF}" type="slidenum">
              <a:rPr lang="nl-BE" smtClean="0"/>
              <a:pPr/>
              <a:t>‹#›</a:t>
            </a:fld>
            <a:endParaRPr lang="nl-BE" dirty="0"/>
          </a:p>
        </p:txBody>
      </p:sp>
      <p:sp>
        <p:nvSpPr>
          <p:cNvPr id="7" name="Rechthoek 6"/>
          <p:cNvSpPr/>
          <p:nvPr/>
        </p:nvSpPr>
        <p:spPr>
          <a:xfrm>
            <a:off x="0" y="6408000"/>
            <a:ext cx="9144000" cy="486000"/>
          </a:xfrm>
          <a:prstGeom prst="rect">
            <a:avLst/>
          </a:prstGeom>
          <a:gradFill flip="none" rotWithShape="1">
            <a:gsLst>
              <a:gs pos="100000">
                <a:srgbClr val="116E8A"/>
              </a:gs>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pic>
        <p:nvPicPr>
          <p:cNvPr id="9" name="Afbeelding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62000" y="6012000"/>
            <a:ext cx="1512458" cy="540000"/>
          </a:xfrm>
          <a:prstGeom prst="rect">
            <a:avLst/>
          </a:prstGeom>
        </p:spPr>
      </p:pic>
    </p:spTree>
    <p:extLst>
      <p:ext uri="{BB962C8B-B14F-4D97-AF65-F5344CB8AC3E}">
        <p14:creationId xmlns:p14="http://schemas.microsoft.com/office/powerpoint/2010/main" val="606215082"/>
      </p:ext>
    </p:extLst>
  </p:cSld>
  <p:clrMap bg1="lt1" tx1="dk1" bg2="lt2" tx2="dk2" accent1="accent1" accent2="accent2" accent3="accent3" accent4="accent4" accent5="accent5" accent6="accent6" hlink="hlink" folHlink="folHlink"/>
  <p:sldLayoutIdLst>
    <p:sldLayoutId id="2147483721" r:id="rId1"/>
    <p:sldLayoutId id="2147483722" r:id="rId2"/>
  </p:sldLayoutIdLst>
  <p:timing>
    <p:tnLst>
      <p:par>
        <p:cTn id="1" dur="indefinite" restart="never" nodeType="tmRoot"/>
      </p:par>
    </p:tnLst>
  </p:timing>
  <p:txStyles>
    <p:titleStyle>
      <a:lvl1pPr algn="l" defTabSz="914400" rtl="0" eaLnBrk="1" latinLnBrk="0" hangingPunct="1">
        <a:spcBef>
          <a:spcPct val="0"/>
        </a:spcBef>
        <a:buNone/>
        <a:defRPr sz="3600" kern="1200" baseline="0">
          <a:solidFill>
            <a:srgbClr val="52BDEC"/>
          </a:solidFill>
          <a:latin typeface="Arial" pitchFamily="34" charset="0"/>
          <a:ea typeface="+mj-ea"/>
          <a:cs typeface="Arial" pitchFamily="34" charset="0"/>
        </a:defRPr>
      </a:lvl1pPr>
    </p:titleStyle>
    <p:bodyStyle>
      <a:lvl1pPr marL="360000" indent="-360000" algn="l" defTabSz="914400" rtl="0" eaLnBrk="1" latinLnBrk="0" hangingPunct="1">
        <a:spcBef>
          <a:spcPts val="580"/>
        </a:spcBef>
        <a:buSzPct val="110000"/>
        <a:buFont typeface="Arial" pitchFamily="34" charset="0"/>
        <a:buChar char="•"/>
        <a:defRPr sz="2400" kern="1200">
          <a:solidFill>
            <a:srgbClr val="00407A"/>
          </a:solidFill>
          <a:latin typeface="Arial" pitchFamily="34" charset="0"/>
          <a:ea typeface="+mn-ea"/>
          <a:cs typeface="Arial" pitchFamily="34" charset="0"/>
        </a:defRPr>
      </a:lvl1pPr>
      <a:lvl2pPr marL="720000" indent="-360363" algn="l" defTabSz="914400" rtl="0" eaLnBrk="1" latinLnBrk="0" hangingPunct="1">
        <a:spcBef>
          <a:spcPts val="580"/>
        </a:spcBef>
        <a:buSzPct val="75000"/>
        <a:buFont typeface="Courier New" pitchFamily="49" charset="0"/>
        <a:buChar char="o"/>
        <a:defRPr sz="2400" kern="1200">
          <a:solidFill>
            <a:srgbClr val="00407A"/>
          </a:solidFill>
          <a:latin typeface="Arial" pitchFamily="34" charset="0"/>
          <a:ea typeface="+mn-ea"/>
          <a:cs typeface="Arial" pitchFamily="34" charset="0"/>
        </a:defRPr>
      </a:lvl2pPr>
      <a:lvl3pPr marL="990000" indent="-270000" algn="l" defTabSz="914400" rtl="0" eaLnBrk="1" latinLnBrk="0" hangingPunct="1">
        <a:spcBef>
          <a:spcPct val="20000"/>
        </a:spcBef>
        <a:buFont typeface="Arial" pitchFamily="34" charset="0"/>
        <a:buChar char="•"/>
        <a:defRPr sz="2000" kern="1200">
          <a:solidFill>
            <a:srgbClr val="00407A"/>
          </a:solidFill>
          <a:latin typeface="Arial" pitchFamily="34" charset="0"/>
          <a:ea typeface="+mn-ea"/>
          <a:cs typeface="Arial" pitchFamily="34" charset="0"/>
        </a:defRPr>
      </a:lvl3pPr>
      <a:lvl4pPr marL="1168400" indent="-180000" algn="l" defTabSz="914400" rtl="0" eaLnBrk="1" latinLnBrk="0" hangingPunct="1">
        <a:spcBef>
          <a:spcPts val="380"/>
        </a:spcBef>
        <a:buSzPct val="80000"/>
        <a:buFont typeface="Arial" pitchFamily="34" charset="0"/>
        <a:buChar char="•"/>
        <a:defRPr sz="1600" kern="1200">
          <a:solidFill>
            <a:srgbClr val="00407A"/>
          </a:solidFill>
          <a:latin typeface="Arial" pitchFamily="34" charset="0"/>
          <a:ea typeface="+mn-ea"/>
          <a:cs typeface="Arial" pitchFamily="34" charset="0"/>
        </a:defRPr>
      </a:lvl4pPr>
      <a:lvl5pPr marL="1338263" indent="-179388" algn="l" defTabSz="914400" rtl="0" eaLnBrk="1" latinLnBrk="0" hangingPunct="1">
        <a:spcBef>
          <a:spcPts val="380"/>
        </a:spcBef>
        <a:buFont typeface="Arial" pitchFamily="34" charset="0"/>
        <a:buChar char="-"/>
        <a:defRPr lang="nl-BE" sz="1600" kern="1200" dirty="0">
          <a:solidFill>
            <a:srgbClr val="00407A"/>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tags" Target="../tags/tag3.xml"/><Relationship Id="rId7" Type="http://schemas.openxmlformats.org/officeDocument/2006/relationships/image" Target="../media/image29.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8.png"/><Relationship Id="rId5" Type="http://schemas.openxmlformats.org/officeDocument/2006/relationships/slideLayout" Target="../slideLayouts/slideLayout2.xml"/><Relationship Id="rId10" Type="http://schemas.openxmlformats.org/officeDocument/2006/relationships/image" Target="../media/image32.png"/><Relationship Id="rId4" Type="http://schemas.openxmlformats.org/officeDocument/2006/relationships/tags" Target="../tags/tag4.xml"/><Relationship Id="rId9"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mailto:fet@kuleuven.be" TargetMode="External"/><Relationship Id="rId2" Type="http://schemas.openxmlformats.org/officeDocument/2006/relationships/hyperlink" Target="mailto:info.iiw@kuleuven.be" TargetMode="External"/><Relationship Id="rId1" Type="http://schemas.openxmlformats.org/officeDocument/2006/relationships/slideLayout" Target="../slideLayouts/slideLayout6.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jpeg"/></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jpg"/><Relationship Id="rId4" Type="http://schemas.openxmlformats.org/officeDocument/2006/relationships/image" Target="../media/image2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3097926" y="2088000"/>
            <a:ext cx="5580000" cy="1800000"/>
          </a:xfrm>
        </p:spPr>
        <p:txBody>
          <a:bodyPr/>
          <a:lstStyle/>
          <a:p>
            <a:r>
              <a:rPr lang="nl-BE" dirty="0" smtClean="0"/>
              <a:t>Leuven University</a:t>
            </a:r>
            <a:endParaRPr lang="nl-BE" dirty="0"/>
          </a:p>
        </p:txBody>
      </p:sp>
      <p:sp>
        <p:nvSpPr>
          <p:cNvPr id="3" name="Ondertitel 2"/>
          <p:cNvSpPr>
            <a:spLocks noGrp="1"/>
          </p:cNvSpPr>
          <p:nvPr>
            <p:ph type="subTitle" idx="1"/>
          </p:nvPr>
        </p:nvSpPr>
        <p:spPr/>
        <p:txBody>
          <a:bodyPr/>
          <a:lstStyle/>
          <a:p>
            <a:r>
              <a:rPr lang="nl-BE" sz="2800" dirty="0" smtClean="0"/>
              <a:t>Faculty of Engineering Technology</a:t>
            </a:r>
            <a:endParaRPr lang="nl-BE" sz="2800" dirty="0"/>
          </a:p>
        </p:txBody>
      </p:sp>
    </p:spTree>
    <p:extLst>
      <p:ext uri="{BB962C8B-B14F-4D97-AF65-F5344CB8AC3E}">
        <p14:creationId xmlns:p14="http://schemas.microsoft.com/office/powerpoint/2010/main" val="5898002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270448" y="332656"/>
            <a:ext cx="8334000" cy="900000"/>
          </a:xfrm>
        </p:spPr>
        <p:txBody>
          <a:bodyPr>
            <a:noAutofit/>
          </a:bodyPr>
          <a:lstStyle/>
          <a:p>
            <a:r>
              <a:rPr lang="nl-BE" sz="1400" dirty="0">
                <a:solidFill>
                  <a:srgbClr val="116E8A"/>
                </a:solidFill>
              </a:rPr>
              <a:t/>
            </a:r>
            <a:br>
              <a:rPr lang="nl-BE" sz="1400" dirty="0">
                <a:solidFill>
                  <a:srgbClr val="116E8A"/>
                </a:solidFill>
              </a:rPr>
            </a:br>
            <a:r>
              <a:rPr lang="nl-BE" sz="2800" dirty="0" err="1" smtClean="0">
                <a:solidFill>
                  <a:srgbClr val="116E8A"/>
                </a:solidFill>
              </a:rPr>
              <a:t>Postacademic</a:t>
            </a:r>
            <a:r>
              <a:rPr lang="nl-BE" sz="2800" dirty="0" smtClean="0">
                <a:solidFill>
                  <a:srgbClr val="116E8A"/>
                </a:solidFill>
              </a:rPr>
              <a:t> </a:t>
            </a:r>
            <a:r>
              <a:rPr lang="nl-BE" sz="2800" dirty="0">
                <a:solidFill>
                  <a:srgbClr val="116E8A"/>
                </a:solidFill>
              </a:rPr>
              <a:t>programmes</a:t>
            </a:r>
            <a:r>
              <a:rPr lang="nl-BE" sz="1400" dirty="0">
                <a:solidFill>
                  <a:srgbClr val="116E8A"/>
                </a:solidFill>
              </a:rPr>
              <a:t/>
            </a:r>
            <a:br>
              <a:rPr lang="nl-BE" sz="1400" dirty="0">
                <a:solidFill>
                  <a:srgbClr val="116E8A"/>
                </a:solidFill>
              </a:rPr>
            </a:br>
            <a:r>
              <a:rPr lang="nl-BE" sz="700" dirty="0" smtClean="0">
                <a:solidFill>
                  <a:srgbClr val="116E8A"/>
                </a:solidFill>
              </a:rPr>
              <a:t/>
            </a:r>
            <a:br>
              <a:rPr lang="nl-BE" sz="700" dirty="0" smtClean="0">
                <a:solidFill>
                  <a:srgbClr val="116E8A"/>
                </a:solidFill>
              </a:rPr>
            </a:br>
            <a:r>
              <a:rPr lang="nl-BE" sz="1600" i="1" dirty="0" smtClean="0">
                <a:solidFill>
                  <a:schemeClr val="accent6"/>
                </a:solidFill>
              </a:rPr>
              <a:t>(</a:t>
            </a:r>
            <a:r>
              <a:rPr lang="nl-BE" sz="1400" i="1" dirty="0">
                <a:solidFill>
                  <a:schemeClr val="accent6"/>
                </a:solidFill>
              </a:rPr>
              <a:t>E) Programmes in English</a:t>
            </a:r>
            <a:endParaRPr lang="nl-BE" sz="1400" dirty="0">
              <a:solidFill>
                <a:srgbClr val="116E8A"/>
              </a:solidFill>
            </a:endParaRPr>
          </a:p>
        </p:txBody>
      </p:sp>
      <p:graphicFrame>
        <p:nvGraphicFramePr>
          <p:cNvPr id="3" name="Tabel 2"/>
          <p:cNvGraphicFramePr>
            <a:graphicFrameLocks noGrp="1"/>
          </p:cNvGraphicFramePr>
          <p:nvPr>
            <p:extLst>
              <p:ext uri="{D42A27DB-BD31-4B8C-83A1-F6EECF244321}">
                <p14:modId xmlns:p14="http://schemas.microsoft.com/office/powerpoint/2010/main" val="481110043"/>
              </p:ext>
            </p:extLst>
          </p:nvPr>
        </p:nvGraphicFramePr>
        <p:xfrm>
          <a:off x="1115616" y="1624142"/>
          <a:ext cx="6624738" cy="4397146"/>
        </p:xfrm>
        <a:graphic>
          <a:graphicData uri="http://schemas.openxmlformats.org/drawingml/2006/table">
            <a:tbl>
              <a:tblPr firstRow="1" bandRow="1">
                <a:tableStyleId>{5C22544A-7EE6-4342-B048-85BDC9FD1C3A}</a:tableStyleId>
              </a:tblPr>
              <a:tblGrid>
                <a:gridCol w="2708490"/>
                <a:gridCol w="652708"/>
                <a:gridCol w="652708"/>
                <a:gridCol w="652708"/>
                <a:gridCol w="652708"/>
                <a:gridCol w="652708"/>
                <a:gridCol w="652708"/>
              </a:tblGrid>
              <a:tr h="2531137">
                <a:tc>
                  <a:txBody>
                    <a:bodyPr/>
                    <a:lstStyle/>
                    <a:p>
                      <a:pPr algn="l" fontAlgn="b"/>
                      <a:endParaRPr lang="nl-BE" sz="1100" b="0" i="0" u="none" strike="noStrike" dirty="0">
                        <a:solidFill>
                          <a:srgbClr val="000000"/>
                        </a:solidFill>
                        <a:effectLst/>
                        <a:latin typeface="Calibri"/>
                      </a:endParaRPr>
                    </a:p>
                  </a:txBody>
                  <a:tcPr marL="9525" marR="9525" marT="9525" marB="0" anchor="b">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l" fontAlgn="b"/>
                      <a:r>
                        <a:rPr lang="nl-BE" sz="1400" u="none" strike="noStrike" dirty="0" smtClean="0">
                          <a:effectLst/>
                        </a:rPr>
                        <a:t> CAMPUS </a:t>
                      </a:r>
                      <a:r>
                        <a:rPr lang="nl-BE" sz="1400" u="none" strike="noStrike" dirty="0">
                          <a:effectLst/>
                        </a:rPr>
                        <a:t/>
                      </a:r>
                      <a:br>
                        <a:rPr lang="nl-BE" sz="1400" u="none" strike="noStrike" dirty="0">
                          <a:effectLst/>
                        </a:rPr>
                      </a:br>
                      <a:r>
                        <a:rPr lang="nl-BE" sz="1400" u="none" strike="noStrike" dirty="0" smtClean="0">
                          <a:effectLst/>
                        </a:rPr>
                        <a:t> GROUP </a:t>
                      </a:r>
                      <a:r>
                        <a:rPr lang="nl-BE" sz="1400" u="none" strike="noStrike" dirty="0">
                          <a:effectLst/>
                        </a:rPr>
                        <a:t>T LEUVEN</a:t>
                      </a:r>
                      <a:endParaRPr lang="nl-BE" sz="1400" b="1" i="0" u="none" strike="noStrike" dirty="0">
                        <a:solidFill>
                          <a:srgbClr val="FFFFFF"/>
                        </a:solidFill>
                        <a:effectLst/>
                        <a:latin typeface="Arial"/>
                      </a:endParaRPr>
                    </a:p>
                  </a:txBody>
                  <a:tcPr marL="9525" marR="9525" marT="9525" marB="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l" fontAlgn="b"/>
                      <a:r>
                        <a:rPr lang="nl-BE" sz="1400" u="none" strike="noStrike" dirty="0" smtClean="0">
                          <a:effectLst/>
                        </a:rPr>
                        <a:t> TECHNOLOGY </a:t>
                      </a:r>
                      <a:r>
                        <a:rPr lang="nl-BE" sz="1400" u="none" strike="noStrike" dirty="0">
                          <a:effectLst/>
                        </a:rPr>
                        <a:t>CAMPUS </a:t>
                      </a:r>
                      <a:br>
                        <a:rPr lang="nl-BE" sz="1400" u="none" strike="noStrike" dirty="0">
                          <a:effectLst/>
                        </a:rPr>
                      </a:br>
                      <a:r>
                        <a:rPr lang="nl-BE" sz="1400" u="none" strike="noStrike" dirty="0" smtClean="0">
                          <a:effectLst/>
                        </a:rPr>
                        <a:t> DE </a:t>
                      </a:r>
                      <a:r>
                        <a:rPr lang="nl-BE" sz="1400" u="none" strike="noStrike" dirty="0">
                          <a:effectLst/>
                        </a:rPr>
                        <a:t>NAYER</a:t>
                      </a:r>
                      <a:endParaRPr lang="nl-BE" sz="1400" b="1" i="0" u="none" strike="noStrike" dirty="0">
                        <a:solidFill>
                          <a:srgbClr val="FFFFFF"/>
                        </a:solidFill>
                        <a:effectLst/>
                        <a:latin typeface="Arial"/>
                      </a:endParaRPr>
                    </a:p>
                  </a:txBody>
                  <a:tcPr marL="9525" marR="9525" marT="9525" marB="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l" fontAlgn="b"/>
                      <a:r>
                        <a:rPr lang="nl-BE" sz="1400" u="none" strike="noStrike" dirty="0" smtClean="0">
                          <a:effectLst/>
                        </a:rPr>
                        <a:t> TECHNOLOGY </a:t>
                      </a:r>
                      <a:r>
                        <a:rPr lang="nl-BE" sz="1400" u="none" strike="noStrike" dirty="0">
                          <a:effectLst/>
                        </a:rPr>
                        <a:t>CAMPUS </a:t>
                      </a:r>
                      <a:br>
                        <a:rPr lang="nl-BE" sz="1400" u="none" strike="noStrike" dirty="0">
                          <a:effectLst/>
                        </a:rPr>
                      </a:br>
                      <a:r>
                        <a:rPr lang="nl-BE" sz="1400" u="none" strike="noStrike" dirty="0" smtClean="0">
                          <a:effectLst/>
                        </a:rPr>
                        <a:t> GEEL</a:t>
                      </a:r>
                      <a:endParaRPr lang="nl-BE" sz="1400" b="1" i="0" u="none" strike="noStrike" dirty="0">
                        <a:solidFill>
                          <a:srgbClr val="FFFFFF"/>
                        </a:solidFill>
                        <a:effectLst/>
                        <a:latin typeface="Arial"/>
                      </a:endParaRPr>
                    </a:p>
                  </a:txBody>
                  <a:tcPr marL="9525" marR="9525" marT="9525" marB="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l" fontAlgn="b"/>
                      <a:r>
                        <a:rPr lang="nl-BE" sz="1400" u="none" strike="noStrike" dirty="0" smtClean="0">
                          <a:effectLst/>
                        </a:rPr>
                        <a:t> TECHNOLOGY </a:t>
                      </a:r>
                      <a:r>
                        <a:rPr lang="nl-BE" sz="1400" u="none" strike="noStrike" dirty="0">
                          <a:effectLst/>
                        </a:rPr>
                        <a:t>CAMPUS </a:t>
                      </a:r>
                      <a:br>
                        <a:rPr lang="nl-BE" sz="1400" u="none" strike="noStrike" dirty="0">
                          <a:effectLst/>
                        </a:rPr>
                      </a:br>
                      <a:r>
                        <a:rPr lang="nl-BE" sz="1400" u="none" strike="noStrike" dirty="0" smtClean="0">
                          <a:effectLst/>
                        </a:rPr>
                        <a:t> GHENT </a:t>
                      </a:r>
                      <a:r>
                        <a:rPr lang="nl-BE" sz="1400" u="none" strike="noStrike" dirty="0">
                          <a:effectLst/>
                        </a:rPr>
                        <a:t>&amp; AALST</a:t>
                      </a:r>
                      <a:endParaRPr lang="nl-BE" sz="1400" b="1" i="0" u="none" strike="noStrike" dirty="0">
                        <a:solidFill>
                          <a:srgbClr val="FFFFFF"/>
                        </a:solidFill>
                        <a:effectLst/>
                        <a:latin typeface="Arial"/>
                      </a:endParaRPr>
                    </a:p>
                  </a:txBody>
                  <a:tcPr marL="9525" marR="9525" marT="9525" marB="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l" fontAlgn="b"/>
                      <a:r>
                        <a:rPr lang="nl-BE" sz="1400" u="none" strike="noStrike" dirty="0" smtClean="0">
                          <a:effectLst/>
                        </a:rPr>
                        <a:t> TECHNOLOGY </a:t>
                      </a:r>
                      <a:r>
                        <a:rPr lang="nl-BE" sz="1400" u="none" strike="noStrike" dirty="0">
                          <a:effectLst/>
                        </a:rPr>
                        <a:t>CAMPUS </a:t>
                      </a:r>
                      <a:br>
                        <a:rPr lang="nl-BE" sz="1400" u="none" strike="noStrike" dirty="0">
                          <a:effectLst/>
                        </a:rPr>
                      </a:br>
                      <a:r>
                        <a:rPr lang="nl-BE" sz="1400" u="none" strike="noStrike" dirty="0" smtClean="0">
                          <a:effectLst/>
                        </a:rPr>
                        <a:t> </a:t>
                      </a:r>
                      <a:r>
                        <a:rPr lang="nl-BE" sz="1400" u="none" strike="noStrike" dirty="0" smtClean="0">
                          <a:effectLst/>
                        </a:rPr>
                        <a:t>BRUGES</a:t>
                      </a:r>
                      <a:endParaRPr lang="nl-BE" sz="1400" b="1" i="0" u="none" strike="noStrike" dirty="0">
                        <a:solidFill>
                          <a:srgbClr val="FFFFFF"/>
                        </a:solidFill>
                        <a:effectLst/>
                        <a:latin typeface="Arial"/>
                      </a:endParaRPr>
                    </a:p>
                  </a:txBody>
                  <a:tcPr marL="9525" marR="9525" marT="9525" marB="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l" fontAlgn="b"/>
                      <a:r>
                        <a:rPr lang="nl-BE" sz="1400" u="none" strike="noStrike" dirty="0" smtClean="0">
                          <a:effectLst/>
                        </a:rPr>
                        <a:t> TECHNOLOGY </a:t>
                      </a:r>
                      <a:r>
                        <a:rPr lang="nl-BE" sz="1400" u="none" strike="noStrike" dirty="0">
                          <a:effectLst/>
                        </a:rPr>
                        <a:t>CAMPUS </a:t>
                      </a:r>
                      <a:br>
                        <a:rPr lang="nl-BE" sz="1400" u="none" strike="noStrike" dirty="0">
                          <a:effectLst/>
                        </a:rPr>
                      </a:br>
                      <a:r>
                        <a:rPr lang="nl-BE" sz="1400" u="none" strike="noStrike" dirty="0" smtClean="0">
                          <a:effectLst/>
                        </a:rPr>
                        <a:t> DIEPENBEEK</a:t>
                      </a:r>
                      <a:endParaRPr lang="nl-BE" sz="1400" b="1" i="0" u="none" strike="noStrike" dirty="0">
                        <a:solidFill>
                          <a:srgbClr val="FFFFFF"/>
                        </a:solidFill>
                        <a:effectLst/>
                        <a:latin typeface="Arial"/>
                      </a:endParaRPr>
                    </a:p>
                  </a:txBody>
                  <a:tcPr marL="9525" marR="9525" marT="9525" marB="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r>
              <a:tr h="414061">
                <a:tc gridSpan="2">
                  <a:txBody>
                    <a:bodyPr/>
                    <a:lstStyle/>
                    <a:p>
                      <a:pPr algn="l" fontAlgn="b"/>
                      <a:r>
                        <a:rPr lang="en-US" sz="1200" b="1" u="none" strike="noStrike" dirty="0">
                          <a:effectLst/>
                        </a:rPr>
                        <a:t>Master of Science in </a:t>
                      </a:r>
                      <a:endParaRPr lang="en-US" sz="4000" b="1" u="none" strike="noStrike" dirty="0" smtClean="0">
                        <a:effectLst/>
                      </a:endParaRPr>
                    </a:p>
                    <a:p>
                      <a:pPr algn="l" fontAlgn="b"/>
                      <a:r>
                        <a:rPr lang="en-US" sz="1200" b="1" u="none" strike="noStrike" dirty="0" smtClean="0">
                          <a:effectLst/>
                        </a:rPr>
                        <a:t>Welding </a:t>
                      </a:r>
                      <a:r>
                        <a:rPr lang="en-US" sz="1200" b="1" u="none" strike="noStrike" dirty="0">
                          <a:effectLst/>
                        </a:rPr>
                        <a:t>Engineering</a:t>
                      </a:r>
                      <a:endParaRPr lang="en-US" sz="1200" b="1" i="0" u="none" strike="noStrike" dirty="0">
                        <a:solidFill>
                          <a:srgbClr val="000000"/>
                        </a:solidFill>
                        <a:effectLst/>
                        <a:latin typeface="Arial"/>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nl-BE"/>
                    </a:p>
                  </a:txBody>
                  <a:tcPr/>
                </a:tc>
                <a:tc>
                  <a:txBody>
                    <a:bodyPr/>
                    <a:lstStyle/>
                    <a:p>
                      <a:pPr algn="ctr" fontAlgn="ctr"/>
                      <a:r>
                        <a:rPr lang="nl-BE" sz="1200" u="none" strike="noStrike" dirty="0" smtClean="0">
                          <a:effectLst/>
                        </a:rPr>
                        <a:t>■</a:t>
                      </a:r>
                      <a:r>
                        <a:rPr lang="nl-BE" sz="1200" u="none" strike="noStrike" baseline="0" dirty="0" smtClean="0">
                          <a:effectLst/>
                        </a:rPr>
                        <a:t> (E)</a:t>
                      </a:r>
                      <a:endParaRPr lang="nl-BE" sz="1200" b="0" i="0" u="none" strike="noStrike" dirty="0">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ctr"/>
                      <a:endParaRPr lang="nl-BE" sz="1200" b="0" i="0" u="none" strike="noStrike">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ctr"/>
                      <a:endParaRPr lang="nl-BE" sz="1200" b="0" i="0" u="none" strike="noStrike" dirty="0">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ctr"/>
                      <a:endParaRPr lang="nl-BE" sz="1200" b="0" i="0" u="none" strike="noStrike">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ctr"/>
                      <a:endParaRPr lang="nl-BE" sz="1200" b="0" i="0" u="none" strike="noStrike">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259186">
                <a:tc gridSpan="7">
                  <a:txBody>
                    <a:bodyPr/>
                    <a:lstStyle/>
                    <a:p>
                      <a:pPr algn="l" fontAlgn="b"/>
                      <a:r>
                        <a:rPr lang="nl-BE" sz="1200" b="1" u="none" strike="noStrike" dirty="0" err="1">
                          <a:effectLst/>
                        </a:rPr>
                        <a:t>Postgraduate</a:t>
                      </a:r>
                      <a:r>
                        <a:rPr lang="nl-BE" sz="1200" b="1" u="none" strike="noStrike" dirty="0">
                          <a:effectLst/>
                        </a:rPr>
                        <a:t> </a:t>
                      </a:r>
                      <a:r>
                        <a:rPr lang="nl-BE" sz="1200" b="1" u="none" strike="noStrike" dirty="0" err="1">
                          <a:effectLst/>
                        </a:rPr>
                        <a:t>programmes</a:t>
                      </a:r>
                      <a:endParaRPr lang="nl-BE" sz="1200" b="1" i="0" u="none" strike="noStrike" dirty="0">
                        <a:solidFill>
                          <a:srgbClr val="000000"/>
                        </a:solidFill>
                        <a:effectLst/>
                        <a:latin typeface="Arial"/>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r>
              <a:tr h="486283">
                <a:tc>
                  <a:txBody>
                    <a:bodyPr/>
                    <a:lstStyle/>
                    <a:p>
                      <a:pPr algn="l" fontAlgn="b"/>
                      <a:r>
                        <a:rPr lang="en-US" sz="1200" b="1" u="none" strike="noStrike">
                          <a:effectLst/>
                        </a:rPr>
                        <a:t>Innovation and Entrepreneurship in Engineering</a:t>
                      </a:r>
                      <a:endParaRPr lang="en-US" sz="1200" b="1" i="0" u="none" strike="noStrike">
                        <a:solidFill>
                          <a:srgbClr val="000000"/>
                        </a:solidFill>
                        <a:effectLst/>
                        <a:latin typeface="Arial"/>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ctr"/>
                      <a:r>
                        <a:rPr lang="nl-BE" sz="1200" u="none" strike="noStrike">
                          <a:effectLst/>
                        </a:rPr>
                        <a:t>■ (E) </a:t>
                      </a:r>
                      <a:endParaRPr lang="nl-BE" sz="1200" b="0" i="0" u="none" strike="noStrike">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ctr"/>
                      <a:r>
                        <a:rPr lang="nl-BE" sz="1200" u="none" strike="noStrike">
                          <a:effectLst/>
                        </a:rPr>
                        <a:t>■ (E) </a:t>
                      </a:r>
                      <a:endParaRPr lang="nl-BE" sz="1200" b="0" i="0" u="none" strike="noStrike">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ctr"/>
                      <a:r>
                        <a:rPr lang="nl-BE" sz="1200" u="none" strike="noStrike">
                          <a:effectLst/>
                        </a:rPr>
                        <a:t>■ (E) </a:t>
                      </a:r>
                      <a:endParaRPr lang="nl-BE" sz="1200" b="0" i="0" u="none" strike="noStrike">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ctr"/>
                      <a:r>
                        <a:rPr lang="nl-BE" sz="1200" u="none" strike="noStrike">
                          <a:effectLst/>
                        </a:rPr>
                        <a:t>■ (E) </a:t>
                      </a:r>
                      <a:endParaRPr lang="nl-BE" sz="1200" b="0" i="0" u="none" strike="noStrike">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ctr"/>
                      <a:r>
                        <a:rPr lang="nl-BE" sz="1200" u="none" strike="noStrike">
                          <a:effectLst/>
                        </a:rPr>
                        <a:t>■ (E) </a:t>
                      </a:r>
                      <a:endParaRPr lang="nl-BE" sz="1200" b="0" i="0" u="none" strike="noStrike">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ctr"/>
                      <a:r>
                        <a:rPr lang="nl-BE" sz="1200" u="none" strike="noStrike">
                          <a:effectLst/>
                        </a:rPr>
                        <a:t>■ (E) </a:t>
                      </a:r>
                      <a:endParaRPr lang="nl-BE" sz="1200" b="0" i="0" u="none" strike="noStrike">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259186">
                <a:tc>
                  <a:txBody>
                    <a:bodyPr/>
                    <a:lstStyle/>
                    <a:p>
                      <a:pPr algn="l" fontAlgn="b"/>
                      <a:r>
                        <a:rPr lang="nl-BE" sz="1200" b="1" u="none" strike="noStrike" dirty="0" smtClean="0">
                          <a:effectLst/>
                        </a:rPr>
                        <a:t>Offshore</a:t>
                      </a:r>
                      <a:r>
                        <a:rPr lang="nl-BE" sz="1200" b="1" u="none" strike="noStrike" baseline="0" dirty="0" smtClean="0">
                          <a:effectLst/>
                        </a:rPr>
                        <a:t> Wind Energy</a:t>
                      </a:r>
                      <a:endParaRPr lang="nl-BE" sz="1200" b="1" i="0" u="none" strike="noStrike" dirty="0">
                        <a:solidFill>
                          <a:srgbClr val="000000"/>
                        </a:solidFill>
                        <a:effectLst/>
                        <a:latin typeface="Arial"/>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ctr"/>
                      <a:endParaRPr lang="nl-BE" sz="1200" b="0" i="0" u="none" strike="noStrike">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ctr"/>
                      <a:endParaRPr lang="nl-BE" sz="1200" b="0" i="0" u="none" strike="noStrike">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ctr"/>
                      <a:endParaRPr lang="nl-BE" sz="1200" b="0" i="0" u="none" strike="noStrike" dirty="0">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ctr"/>
                      <a:endParaRPr lang="nl-BE" sz="1200" b="0" i="0" u="none" strike="noStrike">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nl-BE" sz="1200" u="none" strike="noStrike" dirty="0" smtClean="0">
                          <a:effectLst/>
                        </a:rPr>
                        <a:t>■</a:t>
                      </a:r>
                      <a:endParaRPr lang="nl-BE" sz="1200" b="0" i="0" u="none" strike="noStrike" dirty="0" smtClean="0">
                        <a:solidFill>
                          <a:srgbClr val="000000"/>
                        </a:solidFill>
                        <a:effectLst/>
                        <a:latin typeface="+mn-lt"/>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ctr"/>
                      <a:endParaRPr lang="nl-BE" sz="1200" b="0" i="0" u="none" strike="noStrike" dirty="0">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447293">
                <a:tc>
                  <a:txBody>
                    <a:bodyPr/>
                    <a:lstStyle/>
                    <a:p>
                      <a:pPr algn="l" fontAlgn="b"/>
                      <a:r>
                        <a:rPr lang="nl-BE" sz="1200" b="1" i="0" u="none" strike="noStrike" dirty="0" smtClean="0">
                          <a:solidFill>
                            <a:schemeClr val="tx1"/>
                          </a:solidFill>
                          <a:effectLst/>
                          <a:latin typeface="Arial"/>
                        </a:rPr>
                        <a:t>Research </a:t>
                      </a:r>
                      <a:r>
                        <a:rPr lang="nl-BE" sz="1200" b="1" i="0" u="none" strike="noStrike" dirty="0" err="1" smtClean="0">
                          <a:solidFill>
                            <a:schemeClr val="tx1"/>
                          </a:solidFill>
                          <a:effectLst/>
                          <a:latin typeface="Arial"/>
                        </a:rPr>
                        <a:t>valorisation</a:t>
                      </a:r>
                      <a:r>
                        <a:rPr lang="nl-BE" sz="1200" b="1" i="0" u="none" strike="noStrike" baseline="0" dirty="0" smtClean="0">
                          <a:solidFill>
                            <a:schemeClr val="tx1"/>
                          </a:solidFill>
                          <a:effectLst/>
                          <a:latin typeface="Arial"/>
                        </a:rPr>
                        <a:t> </a:t>
                      </a:r>
                      <a:endParaRPr lang="nl-BE" sz="1200" b="1" i="0" u="none" strike="noStrike" dirty="0">
                        <a:solidFill>
                          <a:schemeClr val="tx1"/>
                        </a:solidFill>
                        <a:effectLst/>
                        <a:latin typeface="Arial"/>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ctr" latinLnBrk="0" hangingPunct="1">
                        <a:lnSpc>
                          <a:spcPct val="100000"/>
                        </a:lnSpc>
                        <a:spcBef>
                          <a:spcPts val="0"/>
                        </a:spcBef>
                        <a:spcAft>
                          <a:spcPts val="0"/>
                        </a:spcAft>
                        <a:buClrTx/>
                        <a:buSzTx/>
                        <a:buFont typeface="Wingdings" panose="05000000000000000000" pitchFamily="2" charset="2"/>
                        <a:buNone/>
                        <a:tabLst/>
                        <a:defRPr/>
                      </a:pPr>
                      <a:r>
                        <a:rPr lang="nl-BE" sz="1200" u="none" strike="noStrike" dirty="0" smtClean="0">
                          <a:effectLst/>
                        </a:rPr>
                        <a:t>■</a:t>
                      </a:r>
                      <a:endParaRPr lang="nl-BE" sz="1200" b="0" i="0" u="none" strike="noStrike" dirty="0" smtClean="0">
                        <a:solidFill>
                          <a:srgbClr val="000000"/>
                        </a:solidFill>
                        <a:effectLst/>
                        <a:latin typeface="+mn-lt"/>
                      </a:endParaRPr>
                    </a:p>
                    <a:p>
                      <a:pPr marL="171450" indent="-171450" algn="ctr" fontAlgn="ctr">
                        <a:buFont typeface="Wingdings" panose="05000000000000000000" pitchFamily="2" charset="2"/>
                        <a:buChar char="§"/>
                      </a:pPr>
                      <a:endParaRPr lang="nl-BE" sz="1200" b="0" i="0" u="none" strike="noStrike" dirty="0">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nl-BE" sz="1200" u="none" strike="noStrike" dirty="0" smtClean="0">
                          <a:effectLst/>
                        </a:rPr>
                        <a:t>■</a:t>
                      </a:r>
                      <a:endParaRPr lang="nl-BE" sz="1200" b="0" i="0" u="none" strike="noStrike" dirty="0" smtClean="0">
                        <a:solidFill>
                          <a:srgbClr val="000000"/>
                        </a:solidFill>
                        <a:effectLst/>
                        <a:latin typeface="+mn-lt"/>
                      </a:endParaRPr>
                    </a:p>
                    <a:p>
                      <a:pPr algn="ctr" fontAlgn="ctr"/>
                      <a:endParaRPr lang="nl-BE" sz="1200" b="0" i="0" u="none" strike="noStrike" dirty="0">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nl-BE" sz="1200" u="none" strike="noStrike" dirty="0" smtClean="0">
                          <a:effectLst/>
                        </a:rPr>
                        <a:t>■</a:t>
                      </a:r>
                      <a:endParaRPr lang="nl-BE" sz="1200" b="0" i="0" u="none" strike="noStrike" dirty="0" smtClean="0">
                        <a:solidFill>
                          <a:srgbClr val="000000"/>
                        </a:solidFill>
                        <a:effectLst/>
                        <a:latin typeface="+mn-lt"/>
                      </a:endParaRPr>
                    </a:p>
                    <a:p>
                      <a:pPr algn="ctr" fontAlgn="ctr"/>
                      <a:endParaRPr lang="nl-BE" sz="1200" b="0" i="0" u="none" strike="noStrike" dirty="0">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nl-BE" sz="1200" u="none" strike="noStrike" dirty="0" smtClean="0">
                          <a:effectLst/>
                        </a:rPr>
                        <a:t>■</a:t>
                      </a:r>
                      <a:endParaRPr lang="nl-BE" sz="1200" b="0" i="0" u="none" strike="noStrike" dirty="0" smtClean="0">
                        <a:solidFill>
                          <a:srgbClr val="000000"/>
                        </a:solidFill>
                        <a:effectLst/>
                        <a:latin typeface="+mn-lt"/>
                      </a:endParaRPr>
                    </a:p>
                    <a:p>
                      <a:pPr algn="ctr" fontAlgn="ctr"/>
                      <a:endParaRPr lang="nl-BE" sz="1200" b="0" i="0" u="none" strike="noStrike" dirty="0">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nl-BE" sz="1200" u="none" strike="noStrike" dirty="0" smtClean="0">
                          <a:effectLst/>
                        </a:rPr>
                        <a:t>■</a:t>
                      </a:r>
                      <a:endParaRPr lang="nl-BE" sz="1200" b="0" i="0" u="none" strike="noStrike" dirty="0" smtClean="0">
                        <a:solidFill>
                          <a:srgbClr val="000000"/>
                        </a:solidFill>
                        <a:effectLst/>
                        <a:latin typeface="+mn-lt"/>
                      </a:endParaRPr>
                    </a:p>
                    <a:p>
                      <a:pPr marL="0" marR="0" indent="0" algn="ctr" defTabSz="914400" rtl="0" eaLnBrk="1" fontAlgn="ctr" latinLnBrk="0" hangingPunct="1">
                        <a:lnSpc>
                          <a:spcPct val="100000"/>
                        </a:lnSpc>
                        <a:spcBef>
                          <a:spcPts val="0"/>
                        </a:spcBef>
                        <a:spcAft>
                          <a:spcPts val="0"/>
                        </a:spcAft>
                        <a:buClrTx/>
                        <a:buSzTx/>
                        <a:buFontTx/>
                        <a:buNone/>
                        <a:tabLst/>
                        <a:defRPr/>
                      </a:pPr>
                      <a:endParaRPr lang="nl-BE" sz="1200" b="0" i="0" u="none" strike="noStrike" dirty="0" smtClean="0">
                        <a:solidFill>
                          <a:srgbClr val="000000"/>
                        </a:solidFill>
                        <a:effectLst/>
                        <a:latin typeface="+mn-lt"/>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nl-BE" sz="1200" u="none" strike="noStrike" dirty="0" smtClean="0">
                          <a:effectLst/>
                        </a:rPr>
                        <a:t>■</a:t>
                      </a:r>
                      <a:endParaRPr lang="nl-BE" sz="1200" b="0" i="0" u="none" strike="noStrike" dirty="0" smtClean="0">
                        <a:solidFill>
                          <a:srgbClr val="000000"/>
                        </a:solidFill>
                        <a:effectLst/>
                        <a:latin typeface="+mn-lt"/>
                      </a:endParaRPr>
                    </a:p>
                    <a:p>
                      <a:pPr algn="ctr" fontAlgn="ctr"/>
                      <a:endParaRPr lang="nl-BE" sz="1200" b="0" i="0" u="none" strike="noStrike" dirty="0">
                        <a:solidFill>
                          <a:srgbClr val="000000"/>
                        </a:solidFill>
                        <a:effectLst/>
                        <a:latin typeface="Arial"/>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21345091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BE" sz="6000" dirty="0" smtClean="0"/>
              <a:t>Research</a:t>
            </a:r>
            <a:endParaRPr lang="en-US" sz="6000" dirty="0"/>
          </a:p>
        </p:txBody>
      </p:sp>
      <p:sp>
        <p:nvSpPr>
          <p:cNvPr id="4" name="Ondertitel 3"/>
          <p:cNvSpPr>
            <a:spLocks noGrp="1"/>
          </p:cNvSpPr>
          <p:nvPr>
            <p:ph type="subTitle" idx="1"/>
          </p:nvPr>
        </p:nvSpPr>
        <p:spPr/>
        <p:txBody>
          <a:bodyPr/>
          <a:lstStyle/>
          <a:p>
            <a:endParaRPr lang="nl-BE"/>
          </a:p>
        </p:txBody>
      </p:sp>
    </p:spTree>
    <p:extLst>
      <p:ext uri="{BB962C8B-B14F-4D97-AF65-F5344CB8AC3E}">
        <p14:creationId xmlns:p14="http://schemas.microsoft.com/office/powerpoint/2010/main" val="14751875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1475656" y="4221088"/>
            <a:ext cx="831996" cy="2304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Dept 1</a:t>
            </a:r>
            <a:endParaRPr lang="en-US" dirty="0"/>
          </a:p>
        </p:txBody>
      </p:sp>
      <p:sp>
        <p:nvSpPr>
          <p:cNvPr id="5" name="Rechthoek 4"/>
          <p:cNvSpPr/>
          <p:nvPr/>
        </p:nvSpPr>
        <p:spPr>
          <a:xfrm>
            <a:off x="2435651" y="2924944"/>
            <a:ext cx="831996" cy="3600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Dept 2</a:t>
            </a:r>
            <a:endParaRPr lang="en-US" dirty="0"/>
          </a:p>
        </p:txBody>
      </p:sp>
      <p:sp>
        <p:nvSpPr>
          <p:cNvPr id="6" name="Rechthoek 5"/>
          <p:cNvSpPr/>
          <p:nvPr/>
        </p:nvSpPr>
        <p:spPr>
          <a:xfrm>
            <a:off x="3395646" y="5445224"/>
            <a:ext cx="831996"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Dept 3</a:t>
            </a:r>
            <a:endParaRPr lang="en-US" dirty="0"/>
          </a:p>
        </p:txBody>
      </p:sp>
      <p:sp>
        <p:nvSpPr>
          <p:cNvPr id="7" name="Rechthoek 6"/>
          <p:cNvSpPr/>
          <p:nvPr/>
        </p:nvSpPr>
        <p:spPr>
          <a:xfrm>
            <a:off x="4355641" y="4005064"/>
            <a:ext cx="831996" cy="25202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Dept 4</a:t>
            </a:r>
            <a:endParaRPr lang="en-US" dirty="0"/>
          </a:p>
        </p:txBody>
      </p:sp>
      <p:sp>
        <p:nvSpPr>
          <p:cNvPr id="8" name="Rechthoek 7"/>
          <p:cNvSpPr/>
          <p:nvPr/>
        </p:nvSpPr>
        <p:spPr>
          <a:xfrm>
            <a:off x="7619625" y="4149080"/>
            <a:ext cx="831996" cy="2376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Dept N</a:t>
            </a:r>
            <a:endParaRPr lang="en-US" dirty="0"/>
          </a:p>
        </p:txBody>
      </p:sp>
      <p:sp>
        <p:nvSpPr>
          <p:cNvPr id="9" name="Rechthoek 8"/>
          <p:cNvSpPr/>
          <p:nvPr/>
        </p:nvSpPr>
        <p:spPr>
          <a:xfrm>
            <a:off x="5315636" y="4797152"/>
            <a:ext cx="831996" cy="1728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Dept 5</a:t>
            </a:r>
            <a:endParaRPr lang="en-US" dirty="0"/>
          </a:p>
        </p:txBody>
      </p:sp>
      <p:sp>
        <p:nvSpPr>
          <p:cNvPr id="10" name="Vrije vorm 13"/>
          <p:cNvSpPr/>
          <p:nvPr/>
        </p:nvSpPr>
        <p:spPr>
          <a:xfrm>
            <a:off x="1539656" y="332656"/>
            <a:ext cx="7417007" cy="3234089"/>
          </a:xfrm>
          <a:custGeom>
            <a:avLst/>
            <a:gdLst>
              <a:gd name="connsiteX0" fmla="*/ 0 w 8345103"/>
              <a:gd name="connsiteY0" fmla="*/ 0 h 3234089"/>
              <a:gd name="connsiteX1" fmla="*/ 0 w 8345103"/>
              <a:gd name="connsiteY1" fmla="*/ 1068405 h 3234089"/>
              <a:gd name="connsiteX2" fmla="*/ 981777 w 8345103"/>
              <a:gd name="connsiteY2" fmla="*/ 1068405 h 3234089"/>
              <a:gd name="connsiteX3" fmla="*/ 981777 w 8345103"/>
              <a:gd name="connsiteY3" fmla="*/ 2136809 h 3234089"/>
              <a:gd name="connsiteX4" fmla="*/ 1992429 w 8345103"/>
              <a:gd name="connsiteY4" fmla="*/ 2136809 h 3234089"/>
              <a:gd name="connsiteX5" fmla="*/ 1992429 w 8345103"/>
              <a:gd name="connsiteY5" fmla="*/ 1068405 h 3234089"/>
              <a:gd name="connsiteX6" fmla="*/ 3724977 w 8345103"/>
              <a:gd name="connsiteY6" fmla="*/ 1097280 h 3234089"/>
              <a:gd name="connsiteX7" fmla="*/ 3724977 w 8345103"/>
              <a:gd name="connsiteY7" fmla="*/ 3234089 h 3234089"/>
              <a:gd name="connsiteX8" fmla="*/ 4764505 w 8345103"/>
              <a:gd name="connsiteY8" fmla="*/ 3234089 h 3234089"/>
              <a:gd name="connsiteX9" fmla="*/ 4764505 w 8345103"/>
              <a:gd name="connsiteY9" fmla="*/ 1097280 h 3234089"/>
              <a:gd name="connsiteX10" fmla="*/ 5890661 w 8345103"/>
              <a:gd name="connsiteY10" fmla="*/ 1097280 h 3234089"/>
              <a:gd name="connsiteX11" fmla="*/ 5890661 w 8345103"/>
              <a:gd name="connsiteY11" fmla="*/ 2136809 h 3234089"/>
              <a:gd name="connsiteX12" fmla="*/ 6843562 w 8345103"/>
              <a:gd name="connsiteY12" fmla="*/ 2136809 h 3234089"/>
              <a:gd name="connsiteX13" fmla="*/ 6843562 w 8345103"/>
              <a:gd name="connsiteY13" fmla="*/ 2772076 h 3234089"/>
              <a:gd name="connsiteX14" fmla="*/ 7767587 w 8345103"/>
              <a:gd name="connsiteY14" fmla="*/ 2772076 h 3234089"/>
              <a:gd name="connsiteX15" fmla="*/ 7767587 w 8345103"/>
              <a:gd name="connsiteY15" fmla="*/ 1472666 h 3234089"/>
              <a:gd name="connsiteX16" fmla="*/ 8345103 w 8345103"/>
              <a:gd name="connsiteY16" fmla="*/ 1472666 h 3234089"/>
              <a:gd name="connsiteX17" fmla="*/ 8345103 w 8345103"/>
              <a:gd name="connsiteY17" fmla="*/ 0 h 3234089"/>
              <a:gd name="connsiteX18" fmla="*/ 0 w 8345103"/>
              <a:gd name="connsiteY18" fmla="*/ 0 h 3234089"/>
              <a:gd name="connsiteX0" fmla="*/ 0 w 8345103"/>
              <a:gd name="connsiteY0" fmla="*/ 0 h 3234089"/>
              <a:gd name="connsiteX1" fmla="*/ 0 w 8345103"/>
              <a:gd name="connsiteY1" fmla="*/ 1068405 h 3234089"/>
              <a:gd name="connsiteX2" fmla="*/ 981777 w 8345103"/>
              <a:gd name="connsiteY2" fmla="*/ 1068405 h 3234089"/>
              <a:gd name="connsiteX3" fmla="*/ 981777 w 8345103"/>
              <a:gd name="connsiteY3" fmla="*/ 2136809 h 3234089"/>
              <a:gd name="connsiteX4" fmla="*/ 1992429 w 8345103"/>
              <a:gd name="connsiteY4" fmla="*/ 2136809 h 3234089"/>
              <a:gd name="connsiteX5" fmla="*/ 1992429 w 8345103"/>
              <a:gd name="connsiteY5" fmla="*/ 1068405 h 3234089"/>
              <a:gd name="connsiteX6" fmla="*/ 3735857 w 8345103"/>
              <a:gd name="connsiteY6" fmla="*/ 1080120 h 3234089"/>
              <a:gd name="connsiteX7" fmla="*/ 3724977 w 8345103"/>
              <a:gd name="connsiteY7" fmla="*/ 3234089 h 3234089"/>
              <a:gd name="connsiteX8" fmla="*/ 4764505 w 8345103"/>
              <a:gd name="connsiteY8" fmla="*/ 3234089 h 3234089"/>
              <a:gd name="connsiteX9" fmla="*/ 4764505 w 8345103"/>
              <a:gd name="connsiteY9" fmla="*/ 1097280 h 3234089"/>
              <a:gd name="connsiteX10" fmla="*/ 5890661 w 8345103"/>
              <a:gd name="connsiteY10" fmla="*/ 1097280 h 3234089"/>
              <a:gd name="connsiteX11" fmla="*/ 5890661 w 8345103"/>
              <a:gd name="connsiteY11" fmla="*/ 2136809 h 3234089"/>
              <a:gd name="connsiteX12" fmla="*/ 6843562 w 8345103"/>
              <a:gd name="connsiteY12" fmla="*/ 2136809 h 3234089"/>
              <a:gd name="connsiteX13" fmla="*/ 6843562 w 8345103"/>
              <a:gd name="connsiteY13" fmla="*/ 2772076 h 3234089"/>
              <a:gd name="connsiteX14" fmla="*/ 7767587 w 8345103"/>
              <a:gd name="connsiteY14" fmla="*/ 2772076 h 3234089"/>
              <a:gd name="connsiteX15" fmla="*/ 7767587 w 8345103"/>
              <a:gd name="connsiteY15" fmla="*/ 1472666 h 3234089"/>
              <a:gd name="connsiteX16" fmla="*/ 8345103 w 8345103"/>
              <a:gd name="connsiteY16" fmla="*/ 1472666 h 3234089"/>
              <a:gd name="connsiteX17" fmla="*/ 8345103 w 8345103"/>
              <a:gd name="connsiteY17" fmla="*/ 0 h 3234089"/>
              <a:gd name="connsiteX18" fmla="*/ 0 w 8345103"/>
              <a:gd name="connsiteY18" fmla="*/ 0 h 3234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345103" h="3234089">
                <a:moveTo>
                  <a:pt x="0" y="0"/>
                </a:moveTo>
                <a:lnTo>
                  <a:pt x="0" y="1068405"/>
                </a:lnTo>
                <a:lnTo>
                  <a:pt x="981777" y="1068405"/>
                </a:lnTo>
                <a:lnTo>
                  <a:pt x="981777" y="2136809"/>
                </a:lnTo>
                <a:lnTo>
                  <a:pt x="1992429" y="2136809"/>
                </a:lnTo>
                <a:lnTo>
                  <a:pt x="1992429" y="1068405"/>
                </a:lnTo>
                <a:lnTo>
                  <a:pt x="3735857" y="1080120"/>
                </a:lnTo>
                <a:cubicBezTo>
                  <a:pt x="3732230" y="1798110"/>
                  <a:pt x="3728604" y="2516099"/>
                  <a:pt x="3724977" y="3234089"/>
                </a:cubicBezTo>
                <a:lnTo>
                  <a:pt x="4764505" y="3234089"/>
                </a:lnTo>
                <a:lnTo>
                  <a:pt x="4764505" y="1097280"/>
                </a:lnTo>
                <a:lnTo>
                  <a:pt x="5890661" y="1097280"/>
                </a:lnTo>
                <a:lnTo>
                  <a:pt x="5890661" y="2136809"/>
                </a:lnTo>
                <a:lnTo>
                  <a:pt x="6843562" y="2136809"/>
                </a:lnTo>
                <a:lnTo>
                  <a:pt x="6843562" y="2772076"/>
                </a:lnTo>
                <a:lnTo>
                  <a:pt x="7767587" y="2772076"/>
                </a:lnTo>
                <a:lnTo>
                  <a:pt x="7767587" y="1472666"/>
                </a:lnTo>
                <a:lnTo>
                  <a:pt x="8345103" y="1472666"/>
                </a:lnTo>
                <a:lnTo>
                  <a:pt x="8345103" y="0"/>
                </a:lnTo>
                <a:lnTo>
                  <a:pt x="0" y="0"/>
                </a:lnTo>
                <a:close/>
              </a:path>
            </a:pathLst>
          </a:cu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t>Industry</a:t>
            </a:r>
          </a:p>
          <a:p>
            <a:pPr algn="ctr"/>
            <a:endParaRPr lang="en-US" sz="4400" dirty="0" smtClean="0"/>
          </a:p>
          <a:p>
            <a:pPr algn="ctr"/>
            <a:endParaRPr lang="en-US" sz="4400" dirty="0"/>
          </a:p>
          <a:p>
            <a:pPr algn="ctr"/>
            <a:endParaRPr lang="en-US" sz="4400" dirty="0"/>
          </a:p>
        </p:txBody>
      </p:sp>
      <p:sp>
        <p:nvSpPr>
          <p:cNvPr id="11" name="PIJL-OMHOOG en -OMLAAG 14"/>
          <p:cNvSpPr/>
          <p:nvPr/>
        </p:nvSpPr>
        <p:spPr>
          <a:xfrm>
            <a:off x="1795654" y="1412776"/>
            <a:ext cx="191999" cy="2808312"/>
          </a:xfrm>
          <a:prstGeom prst="upDown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JL-OMHOOG en -OMLAAG 15"/>
          <p:cNvSpPr/>
          <p:nvPr/>
        </p:nvSpPr>
        <p:spPr>
          <a:xfrm>
            <a:off x="3715645" y="1412776"/>
            <a:ext cx="191999" cy="4032448"/>
          </a:xfrm>
          <a:prstGeom prst="upDown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IJL-OMHOOG en -OMLAAG 16"/>
          <p:cNvSpPr/>
          <p:nvPr/>
        </p:nvSpPr>
        <p:spPr>
          <a:xfrm>
            <a:off x="4547640" y="1412776"/>
            <a:ext cx="240383" cy="2592288"/>
          </a:xfrm>
          <a:prstGeom prst="upDown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JL-OMHOOG en -OMLAAG 17"/>
          <p:cNvSpPr/>
          <p:nvPr/>
        </p:nvSpPr>
        <p:spPr>
          <a:xfrm>
            <a:off x="2755649" y="2492896"/>
            <a:ext cx="191999" cy="432048"/>
          </a:xfrm>
          <a:prstGeom prst="upDown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PIJL-OMHOOG en -OMLAAG 18"/>
          <p:cNvSpPr/>
          <p:nvPr/>
        </p:nvSpPr>
        <p:spPr>
          <a:xfrm>
            <a:off x="4931638" y="3573016"/>
            <a:ext cx="191999" cy="432048"/>
          </a:xfrm>
          <a:prstGeom prst="upDown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IJL-OMHOOG en -OMLAAG 19"/>
          <p:cNvSpPr/>
          <p:nvPr/>
        </p:nvSpPr>
        <p:spPr>
          <a:xfrm>
            <a:off x="5443636" y="3573016"/>
            <a:ext cx="191999" cy="1224136"/>
          </a:xfrm>
          <a:prstGeom prst="upDown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JL-OMHOOG en -OMLAAG 20"/>
          <p:cNvSpPr/>
          <p:nvPr/>
        </p:nvSpPr>
        <p:spPr>
          <a:xfrm>
            <a:off x="5891633" y="1484784"/>
            <a:ext cx="191999" cy="3312368"/>
          </a:xfrm>
          <a:prstGeom prst="upDown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PIJL-OMHOOG en -OMLAAG 21"/>
          <p:cNvSpPr/>
          <p:nvPr/>
        </p:nvSpPr>
        <p:spPr>
          <a:xfrm>
            <a:off x="7939623" y="3140968"/>
            <a:ext cx="191999" cy="1008112"/>
          </a:xfrm>
          <a:prstGeom prst="upDown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kstvak 22"/>
          <p:cNvSpPr txBox="1"/>
          <p:nvPr/>
        </p:nvSpPr>
        <p:spPr>
          <a:xfrm>
            <a:off x="2667000" y="2699657"/>
            <a:ext cx="4580869" cy="707886"/>
          </a:xfrm>
          <a:prstGeom prst="rect">
            <a:avLst/>
          </a:prstGeom>
          <a:solidFill>
            <a:schemeClr val="bg1"/>
          </a:solidFill>
        </p:spPr>
        <p:txBody>
          <a:bodyPr wrap="none" rtlCol="0">
            <a:spAutoFit/>
          </a:bodyPr>
          <a:lstStyle/>
          <a:p>
            <a:r>
              <a:rPr lang="en-US" sz="4000" b="1" dirty="0" smtClean="0">
                <a:solidFill>
                  <a:srgbClr val="FF0000"/>
                </a:solidFill>
              </a:rPr>
              <a:t>INNOVATION GAP</a:t>
            </a:r>
          </a:p>
        </p:txBody>
      </p:sp>
      <p:sp>
        <p:nvSpPr>
          <p:cNvPr id="22" name="Rechthoek 29"/>
          <p:cNvSpPr/>
          <p:nvPr/>
        </p:nvSpPr>
        <p:spPr>
          <a:xfrm>
            <a:off x="1475656" y="1244600"/>
            <a:ext cx="7488832" cy="4191000"/>
          </a:xfrm>
          <a:prstGeom prst="rect">
            <a:avLst/>
          </a:prstGeom>
          <a:solidFill>
            <a:srgbClr val="92D050">
              <a:alpha val="67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solidFill>
                  <a:schemeClr val="bg1"/>
                </a:solidFill>
              </a:rPr>
              <a:t>TECHNOLOGY CLUSTERS</a:t>
            </a:r>
            <a:endParaRPr lang="en-US" sz="3600" b="1" dirty="0">
              <a:solidFill>
                <a:schemeClr val="bg1"/>
              </a:solidFill>
            </a:endParaRPr>
          </a:p>
        </p:txBody>
      </p:sp>
      <p:grpSp>
        <p:nvGrpSpPr>
          <p:cNvPr id="3" name="Groep 2"/>
          <p:cNvGrpSpPr/>
          <p:nvPr/>
        </p:nvGrpSpPr>
        <p:grpSpPr>
          <a:xfrm>
            <a:off x="138282" y="260648"/>
            <a:ext cx="1101926" cy="6439567"/>
            <a:chOff x="138282" y="260648"/>
            <a:chExt cx="1101926" cy="6439567"/>
          </a:xfrm>
        </p:grpSpPr>
        <p:grpSp>
          <p:nvGrpSpPr>
            <p:cNvPr id="19" name="Groep 27"/>
            <p:cNvGrpSpPr/>
            <p:nvPr/>
          </p:nvGrpSpPr>
          <p:grpSpPr>
            <a:xfrm>
              <a:off x="323532" y="476672"/>
              <a:ext cx="916676" cy="6090976"/>
              <a:chOff x="323532" y="476672"/>
              <a:chExt cx="916676" cy="6090976"/>
            </a:xfrm>
          </p:grpSpPr>
          <p:sp>
            <p:nvSpPr>
              <p:cNvPr id="20" name="PIJL-RECHTS 23"/>
              <p:cNvSpPr/>
              <p:nvPr/>
            </p:nvSpPr>
            <p:spPr>
              <a:xfrm rot="16200000">
                <a:off x="-2047596" y="3279844"/>
                <a:ext cx="6090976" cy="484632"/>
              </a:xfrm>
              <a:prstGeom prst="rightArrow">
                <a:avLst/>
              </a:prstGeom>
              <a:solidFill>
                <a:srgbClr val="116E8A"/>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16E8A"/>
                  </a:solidFill>
                </a:endParaRPr>
              </a:p>
            </p:txBody>
          </p:sp>
          <p:sp>
            <p:nvSpPr>
              <p:cNvPr id="21" name="Tekstvak 24"/>
              <p:cNvSpPr txBox="1"/>
              <p:nvPr/>
            </p:nvSpPr>
            <p:spPr>
              <a:xfrm rot="16200000">
                <a:off x="-966244" y="3315839"/>
                <a:ext cx="3041217" cy="461665"/>
              </a:xfrm>
              <a:prstGeom prst="rect">
                <a:avLst/>
              </a:prstGeom>
              <a:noFill/>
            </p:spPr>
            <p:txBody>
              <a:bodyPr wrap="none" rtlCol="0">
                <a:spAutoFit/>
              </a:bodyPr>
              <a:lstStyle/>
              <a:p>
                <a:r>
                  <a:rPr lang="en-US" sz="2400" b="1" i="1" dirty="0" smtClean="0">
                    <a:solidFill>
                      <a:srgbClr val="116E8A"/>
                    </a:solidFill>
                  </a:rPr>
                  <a:t>Research </a:t>
                </a:r>
                <a:r>
                  <a:rPr lang="en-US" sz="2400" b="1" i="1" dirty="0" err="1" smtClean="0">
                    <a:solidFill>
                      <a:srgbClr val="116E8A"/>
                    </a:solidFill>
                  </a:rPr>
                  <a:t>contiuum</a:t>
                </a:r>
                <a:endParaRPr lang="en-US" sz="2400" b="1" i="1" dirty="0">
                  <a:solidFill>
                    <a:srgbClr val="116E8A"/>
                  </a:solidFill>
                </a:endParaRPr>
              </a:p>
            </p:txBody>
          </p:sp>
        </p:grpSp>
        <p:sp>
          <p:nvSpPr>
            <p:cNvPr id="24" name="Tekstvak 23"/>
            <p:cNvSpPr txBox="1"/>
            <p:nvPr/>
          </p:nvSpPr>
          <p:spPr>
            <a:xfrm rot="16200000">
              <a:off x="-365719" y="764649"/>
              <a:ext cx="1592778" cy="584775"/>
            </a:xfrm>
            <a:prstGeom prst="rect">
              <a:avLst/>
            </a:prstGeom>
            <a:noFill/>
          </p:spPr>
          <p:txBody>
            <a:bodyPr wrap="square" rtlCol="0">
              <a:spAutoFit/>
            </a:bodyPr>
            <a:lstStyle/>
            <a:p>
              <a:pPr algn="r"/>
              <a:r>
                <a:rPr lang="en-US" sz="1600" dirty="0" smtClean="0"/>
                <a:t>Market Implementation</a:t>
              </a:r>
              <a:endParaRPr lang="en-US" sz="1600" dirty="0"/>
            </a:p>
          </p:txBody>
        </p:sp>
        <p:sp>
          <p:nvSpPr>
            <p:cNvPr id="25" name="Tekstvak 24"/>
            <p:cNvSpPr txBox="1"/>
            <p:nvPr/>
          </p:nvSpPr>
          <p:spPr>
            <a:xfrm rot="16200000">
              <a:off x="-268834" y="5636316"/>
              <a:ext cx="1543023" cy="584775"/>
            </a:xfrm>
            <a:prstGeom prst="rect">
              <a:avLst/>
            </a:prstGeom>
            <a:noFill/>
          </p:spPr>
          <p:txBody>
            <a:bodyPr wrap="square" rtlCol="0">
              <a:spAutoFit/>
            </a:bodyPr>
            <a:lstStyle/>
            <a:p>
              <a:r>
                <a:rPr lang="en-US" sz="1600" dirty="0" smtClean="0"/>
                <a:t>Fundamental research</a:t>
              </a:r>
              <a:endParaRPr lang="en-US" sz="1600" dirty="0"/>
            </a:p>
          </p:txBody>
        </p:sp>
      </p:grpSp>
    </p:spTree>
    <p:extLst>
      <p:ext uri="{BB962C8B-B14F-4D97-AF65-F5344CB8AC3E}">
        <p14:creationId xmlns:p14="http://schemas.microsoft.com/office/powerpoint/2010/main" val="11532306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childTnLst>
                                </p:cTn>
                              </p:par>
                            </p:childTnLst>
                          </p:cTn>
                        </p:par>
                        <p:par>
                          <p:cTn id="21" fill="hold">
                            <p:stCondLst>
                              <p:cond delay="30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childTnLst>
                                </p:cTn>
                              </p:par>
                            </p:childTnLst>
                          </p:cTn>
                        </p:par>
                        <p:par>
                          <p:cTn id="25" fill="hold">
                            <p:stCondLst>
                              <p:cond delay="4000"/>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childTnLst>
                                </p:cTn>
                              </p:par>
                            </p:childTnLst>
                          </p:cTn>
                        </p:par>
                        <p:par>
                          <p:cTn id="29" fill="hold">
                            <p:stCondLst>
                              <p:cond delay="5000"/>
                            </p:stCondLst>
                            <p:childTnLst>
                              <p:par>
                                <p:cTn id="30" presetID="10"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9"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strips(upLeft)">
                                      <p:cBhvr>
                                        <p:cTn id="37" dur="500"/>
                                        <p:tgtEl>
                                          <p:spTgt spid="11"/>
                                        </p:tgtEl>
                                      </p:cBhvr>
                                    </p:animEffect>
                                  </p:childTnLst>
                                </p:cTn>
                              </p:par>
                            </p:childTnLst>
                          </p:cTn>
                        </p:par>
                        <p:par>
                          <p:cTn id="38" fill="hold">
                            <p:stCondLst>
                              <p:cond delay="500"/>
                            </p:stCondLst>
                            <p:childTnLst>
                              <p:par>
                                <p:cTn id="39" presetID="18" presetClass="entr" presetSubtype="9"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strips(upLeft)">
                                      <p:cBhvr>
                                        <p:cTn id="41" dur="500"/>
                                        <p:tgtEl>
                                          <p:spTgt spid="14"/>
                                        </p:tgtEl>
                                      </p:cBhvr>
                                    </p:animEffect>
                                  </p:childTnLst>
                                </p:cTn>
                              </p:par>
                            </p:childTnLst>
                          </p:cTn>
                        </p:par>
                        <p:par>
                          <p:cTn id="42" fill="hold">
                            <p:stCondLst>
                              <p:cond delay="1000"/>
                            </p:stCondLst>
                            <p:childTnLst>
                              <p:par>
                                <p:cTn id="43" presetID="18" presetClass="entr" presetSubtype="9"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strips(upLeft)">
                                      <p:cBhvr>
                                        <p:cTn id="45" dur="500"/>
                                        <p:tgtEl>
                                          <p:spTgt spid="12"/>
                                        </p:tgtEl>
                                      </p:cBhvr>
                                    </p:animEffect>
                                  </p:childTnLst>
                                </p:cTn>
                              </p:par>
                            </p:childTnLst>
                          </p:cTn>
                        </p:par>
                        <p:par>
                          <p:cTn id="46" fill="hold">
                            <p:stCondLst>
                              <p:cond delay="1500"/>
                            </p:stCondLst>
                            <p:childTnLst>
                              <p:par>
                                <p:cTn id="47" presetID="18" presetClass="entr" presetSubtype="9"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strips(upLeft)">
                                      <p:cBhvr>
                                        <p:cTn id="49" dur="500"/>
                                        <p:tgtEl>
                                          <p:spTgt spid="13"/>
                                        </p:tgtEl>
                                      </p:cBhvr>
                                    </p:animEffect>
                                  </p:childTnLst>
                                </p:cTn>
                              </p:par>
                            </p:childTnLst>
                          </p:cTn>
                        </p:par>
                        <p:par>
                          <p:cTn id="50" fill="hold">
                            <p:stCondLst>
                              <p:cond delay="2000"/>
                            </p:stCondLst>
                            <p:childTnLst>
                              <p:par>
                                <p:cTn id="51" presetID="18" presetClass="entr" presetSubtype="9"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strips(upLeft)">
                                      <p:cBhvr>
                                        <p:cTn id="53" dur="500"/>
                                        <p:tgtEl>
                                          <p:spTgt spid="15"/>
                                        </p:tgtEl>
                                      </p:cBhvr>
                                    </p:animEffect>
                                  </p:childTnLst>
                                </p:cTn>
                              </p:par>
                            </p:childTnLst>
                          </p:cTn>
                        </p:par>
                        <p:par>
                          <p:cTn id="54" fill="hold">
                            <p:stCondLst>
                              <p:cond delay="2500"/>
                            </p:stCondLst>
                            <p:childTnLst>
                              <p:par>
                                <p:cTn id="55" presetID="18" presetClass="entr" presetSubtype="9"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strips(upLeft)">
                                      <p:cBhvr>
                                        <p:cTn id="57" dur="500"/>
                                        <p:tgtEl>
                                          <p:spTgt spid="16"/>
                                        </p:tgtEl>
                                      </p:cBhvr>
                                    </p:animEffect>
                                  </p:childTnLst>
                                </p:cTn>
                              </p:par>
                            </p:childTnLst>
                          </p:cTn>
                        </p:par>
                        <p:par>
                          <p:cTn id="58" fill="hold">
                            <p:stCondLst>
                              <p:cond delay="3000"/>
                            </p:stCondLst>
                            <p:childTnLst>
                              <p:par>
                                <p:cTn id="59" presetID="18" presetClass="entr" presetSubtype="9"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strips(upLeft)">
                                      <p:cBhvr>
                                        <p:cTn id="61" dur="500"/>
                                        <p:tgtEl>
                                          <p:spTgt spid="17"/>
                                        </p:tgtEl>
                                      </p:cBhvr>
                                    </p:animEffect>
                                  </p:childTnLst>
                                </p:cTn>
                              </p:par>
                            </p:childTnLst>
                          </p:cTn>
                        </p:par>
                        <p:par>
                          <p:cTn id="62" fill="hold">
                            <p:stCondLst>
                              <p:cond delay="3500"/>
                            </p:stCondLst>
                            <p:childTnLst>
                              <p:par>
                                <p:cTn id="63" presetID="18" presetClass="entr" presetSubtype="9"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strips(upLeft)">
                                      <p:cBhvr>
                                        <p:cTn id="65" dur="500"/>
                                        <p:tgtEl>
                                          <p:spTgt spid="18"/>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1000"/>
                                        <p:tgtEl>
                                          <p:spTgt spid="23"/>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fade">
                                      <p:cBhvr>
                                        <p:cTn id="75" dur="1000"/>
                                        <p:tgtEl>
                                          <p:spTgt spid="22"/>
                                        </p:tgtEl>
                                      </p:cBhvr>
                                    </p:animEffect>
                                  </p:childTnLst>
                                </p:cTn>
                              </p:par>
                              <p:par>
                                <p:cTn id="76" presetID="10" presetClass="exit" presetSubtype="0" fill="hold" grpId="1" nodeType="withEffect">
                                  <p:stCondLst>
                                    <p:cond delay="0"/>
                                  </p:stCondLst>
                                  <p:childTnLst>
                                    <p:animEffect transition="out" filter="fade">
                                      <p:cBhvr>
                                        <p:cTn id="77" dur="1000"/>
                                        <p:tgtEl>
                                          <p:spTgt spid="23"/>
                                        </p:tgtEl>
                                      </p:cBhvr>
                                    </p:animEffect>
                                    <p:set>
                                      <p:cBhvr>
                                        <p:cTn id="78"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3" grpId="0" animBg="1"/>
      <p:bldP spid="23" grpId="1" animBg="1"/>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40000" y="80728"/>
            <a:ext cx="8334000" cy="900000"/>
          </a:xfrm>
        </p:spPr>
        <p:txBody>
          <a:bodyPr anchor="t">
            <a:normAutofit fontScale="90000"/>
          </a:bodyPr>
          <a:lstStyle/>
          <a:p>
            <a:r>
              <a:rPr lang="en-US" sz="4000" dirty="0">
                <a:solidFill>
                  <a:srgbClr val="116E8A"/>
                </a:solidFill>
              </a:rPr>
              <a:t>Research in Science, Engineering &amp; Technology</a:t>
            </a:r>
          </a:p>
        </p:txBody>
      </p:sp>
      <p:sp>
        <p:nvSpPr>
          <p:cNvPr id="3" name="Tijdelijke aanduiding voor inhoud 2"/>
          <p:cNvSpPr>
            <a:spLocks noGrp="1"/>
          </p:cNvSpPr>
          <p:nvPr>
            <p:ph idx="1"/>
          </p:nvPr>
        </p:nvSpPr>
        <p:spPr>
          <a:xfrm>
            <a:off x="540000" y="1545941"/>
            <a:ext cx="8334000" cy="4428000"/>
          </a:xfrm>
        </p:spPr>
        <p:txBody>
          <a:bodyPr/>
          <a:lstStyle/>
          <a:p>
            <a:endParaRPr lang="en-US"/>
          </a:p>
        </p:txBody>
      </p:sp>
      <p:sp>
        <p:nvSpPr>
          <p:cNvPr id="4" name="Rechthoek 4"/>
          <p:cNvSpPr>
            <a:spLocks noChangeArrowheads="1"/>
          </p:cNvSpPr>
          <p:nvPr>
            <p:custDataLst>
              <p:tags r:id="rId1"/>
            </p:custDataLst>
          </p:nvPr>
        </p:nvSpPr>
        <p:spPr bwMode="auto">
          <a:xfrm>
            <a:off x="538163" y="1240517"/>
            <a:ext cx="4008437" cy="2560638"/>
          </a:xfrm>
          <a:prstGeom prst="rect">
            <a:avLst/>
          </a:prstGeom>
          <a:solidFill>
            <a:srgbClr val="B5CBD3"/>
          </a:solidFill>
          <a:ln w="9525" algn="ctr">
            <a:noFill/>
            <a:round/>
            <a:headEnd/>
            <a:tailEnd/>
          </a:ln>
        </p:spPr>
        <p:txBody>
          <a:bodyPr lIns="0" tIns="0" rIns="0" bIns="0"/>
          <a:lstStyle/>
          <a:p>
            <a:pPr>
              <a:spcBef>
                <a:spcPct val="20000"/>
              </a:spcBef>
            </a:pPr>
            <a:endParaRPr lang="en-GB">
              <a:solidFill>
                <a:schemeClr val="bg1"/>
              </a:solidFill>
              <a:latin typeface="Arial" charset="0"/>
            </a:endParaRPr>
          </a:p>
        </p:txBody>
      </p:sp>
      <p:sp>
        <p:nvSpPr>
          <p:cNvPr id="5" name="Rechthoek 9"/>
          <p:cNvSpPr>
            <a:spLocks noChangeArrowheads="1"/>
          </p:cNvSpPr>
          <p:nvPr>
            <p:custDataLst>
              <p:tags r:id="rId2"/>
            </p:custDataLst>
          </p:nvPr>
        </p:nvSpPr>
        <p:spPr bwMode="auto">
          <a:xfrm>
            <a:off x="2794000" y="4034517"/>
            <a:ext cx="4008438" cy="2560638"/>
          </a:xfrm>
          <a:prstGeom prst="rect">
            <a:avLst/>
          </a:prstGeom>
          <a:solidFill>
            <a:srgbClr val="B5CBD3"/>
          </a:solidFill>
          <a:ln w="9525" algn="ctr">
            <a:noFill/>
            <a:round/>
            <a:headEnd/>
            <a:tailEnd/>
          </a:ln>
        </p:spPr>
        <p:txBody>
          <a:bodyPr lIns="0" tIns="0" rIns="0" bIns="0"/>
          <a:lstStyle/>
          <a:p>
            <a:pPr>
              <a:spcBef>
                <a:spcPct val="20000"/>
              </a:spcBef>
            </a:pPr>
            <a:endParaRPr lang="en-GB">
              <a:solidFill>
                <a:schemeClr val="bg1"/>
              </a:solidFill>
              <a:latin typeface="Arial" charset="0"/>
            </a:endParaRPr>
          </a:p>
        </p:txBody>
      </p:sp>
      <p:sp>
        <p:nvSpPr>
          <p:cNvPr id="6" name="Rechthoek 6"/>
          <p:cNvSpPr>
            <a:spLocks noChangeArrowheads="1"/>
          </p:cNvSpPr>
          <p:nvPr>
            <p:custDataLst>
              <p:tags r:id="rId3"/>
            </p:custDataLst>
          </p:nvPr>
        </p:nvSpPr>
        <p:spPr bwMode="auto">
          <a:xfrm>
            <a:off x="4875213" y="1240517"/>
            <a:ext cx="4008437" cy="2560638"/>
          </a:xfrm>
          <a:prstGeom prst="rect">
            <a:avLst/>
          </a:prstGeom>
          <a:solidFill>
            <a:srgbClr val="B5CBD3"/>
          </a:solidFill>
          <a:ln w="9525" algn="ctr">
            <a:noFill/>
            <a:round/>
            <a:headEnd/>
            <a:tailEnd/>
          </a:ln>
        </p:spPr>
        <p:txBody>
          <a:bodyPr lIns="0" tIns="0" rIns="0" bIns="0"/>
          <a:lstStyle/>
          <a:p>
            <a:pPr>
              <a:spcBef>
                <a:spcPct val="20000"/>
              </a:spcBef>
            </a:pPr>
            <a:endParaRPr lang="en-GB">
              <a:solidFill>
                <a:schemeClr val="bg1"/>
              </a:solidFill>
              <a:latin typeface="Arial" charset="0"/>
            </a:endParaRPr>
          </a:p>
        </p:txBody>
      </p:sp>
      <p:sp>
        <p:nvSpPr>
          <p:cNvPr id="7" name="Afgeronde rechthoek 10"/>
          <p:cNvSpPr>
            <a:spLocks noChangeArrowheads="1"/>
          </p:cNvSpPr>
          <p:nvPr/>
        </p:nvSpPr>
        <p:spPr bwMode="auto">
          <a:xfrm>
            <a:off x="825500" y="2456542"/>
            <a:ext cx="1128713" cy="184150"/>
          </a:xfrm>
          <a:prstGeom prst="roundRect">
            <a:avLst>
              <a:gd name="adj" fmla="val 16667"/>
            </a:avLst>
          </a:prstGeom>
          <a:noFill/>
          <a:ln w="19050" algn="ctr">
            <a:solidFill>
              <a:srgbClr val="FF0000"/>
            </a:solidFill>
            <a:round/>
            <a:headEnd/>
            <a:tailEnd/>
          </a:ln>
        </p:spPr>
        <p:txBody>
          <a:bodyPr lIns="0" tIns="0" rIns="0" bIns="0"/>
          <a:lstStyle/>
          <a:p>
            <a:pPr>
              <a:spcBef>
                <a:spcPct val="20000"/>
              </a:spcBef>
            </a:pPr>
            <a:endParaRPr lang="en-GB">
              <a:solidFill>
                <a:schemeClr val="bg1"/>
              </a:solidFill>
              <a:latin typeface="Arial" charset="0"/>
            </a:endParaRPr>
          </a:p>
        </p:txBody>
      </p:sp>
      <p:sp>
        <p:nvSpPr>
          <p:cNvPr id="8" name="Afgeronde rechthoek 11"/>
          <p:cNvSpPr>
            <a:spLocks noChangeArrowheads="1"/>
          </p:cNvSpPr>
          <p:nvPr/>
        </p:nvSpPr>
        <p:spPr bwMode="auto">
          <a:xfrm>
            <a:off x="1905000" y="1991405"/>
            <a:ext cx="1128713" cy="182562"/>
          </a:xfrm>
          <a:prstGeom prst="roundRect">
            <a:avLst>
              <a:gd name="adj" fmla="val 16667"/>
            </a:avLst>
          </a:prstGeom>
          <a:noFill/>
          <a:ln w="19050" algn="ctr">
            <a:solidFill>
              <a:srgbClr val="FF0000"/>
            </a:solidFill>
            <a:round/>
            <a:headEnd/>
            <a:tailEnd/>
          </a:ln>
        </p:spPr>
        <p:txBody>
          <a:bodyPr lIns="0" tIns="0" rIns="0" bIns="0"/>
          <a:lstStyle/>
          <a:p>
            <a:pPr>
              <a:spcBef>
                <a:spcPct val="20000"/>
              </a:spcBef>
            </a:pPr>
            <a:endParaRPr lang="en-GB">
              <a:solidFill>
                <a:schemeClr val="bg1"/>
              </a:solidFill>
              <a:latin typeface="Arial" charset="0"/>
            </a:endParaRPr>
          </a:p>
        </p:txBody>
      </p:sp>
      <p:sp>
        <p:nvSpPr>
          <p:cNvPr id="9" name="Afgeronde rechthoek 12"/>
          <p:cNvSpPr>
            <a:spLocks noChangeArrowheads="1"/>
          </p:cNvSpPr>
          <p:nvPr/>
        </p:nvSpPr>
        <p:spPr bwMode="auto">
          <a:xfrm>
            <a:off x="5338763" y="3526517"/>
            <a:ext cx="1100137" cy="187325"/>
          </a:xfrm>
          <a:prstGeom prst="roundRect">
            <a:avLst>
              <a:gd name="adj" fmla="val 16667"/>
            </a:avLst>
          </a:prstGeom>
          <a:noFill/>
          <a:ln w="19050" algn="ctr">
            <a:solidFill>
              <a:srgbClr val="FF0000"/>
            </a:solidFill>
            <a:round/>
            <a:headEnd/>
            <a:tailEnd/>
          </a:ln>
        </p:spPr>
        <p:txBody>
          <a:bodyPr lIns="0" tIns="0" rIns="0" bIns="0"/>
          <a:lstStyle/>
          <a:p>
            <a:pPr>
              <a:spcBef>
                <a:spcPct val="20000"/>
              </a:spcBef>
            </a:pPr>
            <a:endParaRPr lang="en-GB">
              <a:solidFill>
                <a:schemeClr val="bg1"/>
              </a:solidFill>
              <a:latin typeface="Arial" charset="0"/>
            </a:endParaRPr>
          </a:p>
        </p:txBody>
      </p:sp>
      <p:sp>
        <p:nvSpPr>
          <p:cNvPr id="10" name="Afgeronde rechthoek 13"/>
          <p:cNvSpPr>
            <a:spLocks noChangeArrowheads="1"/>
          </p:cNvSpPr>
          <p:nvPr/>
        </p:nvSpPr>
        <p:spPr bwMode="auto">
          <a:xfrm>
            <a:off x="6923088" y="3526517"/>
            <a:ext cx="1439862" cy="187325"/>
          </a:xfrm>
          <a:prstGeom prst="roundRect">
            <a:avLst>
              <a:gd name="adj" fmla="val 16667"/>
            </a:avLst>
          </a:prstGeom>
          <a:noFill/>
          <a:ln w="19050" algn="ctr">
            <a:solidFill>
              <a:srgbClr val="FF0000"/>
            </a:solidFill>
            <a:round/>
            <a:headEnd/>
            <a:tailEnd/>
          </a:ln>
        </p:spPr>
        <p:txBody>
          <a:bodyPr lIns="0" tIns="0" rIns="0" bIns="0"/>
          <a:lstStyle/>
          <a:p>
            <a:pPr>
              <a:spcBef>
                <a:spcPct val="20000"/>
              </a:spcBef>
            </a:pPr>
            <a:endParaRPr lang="en-GB">
              <a:solidFill>
                <a:schemeClr val="bg1"/>
              </a:solidFill>
              <a:latin typeface="Arial" charset="0"/>
            </a:endParaRPr>
          </a:p>
        </p:txBody>
      </p:sp>
      <p:sp>
        <p:nvSpPr>
          <p:cNvPr id="11" name="Afgeronde rechthoek 14"/>
          <p:cNvSpPr>
            <a:spLocks noChangeArrowheads="1"/>
          </p:cNvSpPr>
          <p:nvPr/>
        </p:nvSpPr>
        <p:spPr bwMode="auto">
          <a:xfrm>
            <a:off x="4906963" y="6330042"/>
            <a:ext cx="1466850" cy="192088"/>
          </a:xfrm>
          <a:prstGeom prst="roundRect">
            <a:avLst>
              <a:gd name="adj" fmla="val 16667"/>
            </a:avLst>
          </a:prstGeom>
          <a:noFill/>
          <a:ln w="19050" algn="ctr">
            <a:solidFill>
              <a:srgbClr val="FF0000"/>
            </a:solidFill>
            <a:round/>
            <a:headEnd/>
            <a:tailEnd/>
          </a:ln>
        </p:spPr>
        <p:txBody>
          <a:bodyPr lIns="0" tIns="0" rIns="0" bIns="0"/>
          <a:lstStyle/>
          <a:p>
            <a:pPr>
              <a:spcBef>
                <a:spcPct val="20000"/>
              </a:spcBef>
            </a:pPr>
            <a:endParaRPr lang="en-GB">
              <a:solidFill>
                <a:schemeClr val="bg1"/>
              </a:solidFill>
              <a:latin typeface="Arial" charset="0"/>
            </a:endParaRPr>
          </a:p>
        </p:txBody>
      </p:sp>
      <p:sp>
        <p:nvSpPr>
          <p:cNvPr id="12" name="Afgeronde rechthoek 15"/>
          <p:cNvSpPr>
            <a:spLocks noChangeArrowheads="1"/>
          </p:cNvSpPr>
          <p:nvPr/>
        </p:nvSpPr>
        <p:spPr bwMode="auto">
          <a:xfrm>
            <a:off x="5300663" y="5255305"/>
            <a:ext cx="901700" cy="384175"/>
          </a:xfrm>
          <a:prstGeom prst="roundRect">
            <a:avLst>
              <a:gd name="adj" fmla="val 16667"/>
            </a:avLst>
          </a:prstGeom>
          <a:noFill/>
          <a:ln w="19050" algn="ctr">
            <a:solidFill>
              <a:srgbClr val="FF0000"/>
            </a:solidFill>
            <a:round/>
            <a:headEnd/>
            <a:tailEnd/>
          </a:ln>
        </p:spPr>
        <p:txBody>
          <a:bodyPr lIns="0" tIns="0" rIns="0" bIns="0"/>
          <a:lstStyle/>
          <a:p>
            <a:pPr>
              <a:spcBef>
                <a:spcPct val="20000"/>
              </a:spcBef>
            </a:pPr>
            <a:endParaRPr lang="en-GB">
              <a:solidFill>
                <a:schemeClr val="bg1"/>
              </a:solidFill>
              <a:latin typeface="Arial" charset="0"/>
            </a:endParaRPr>
          </a:p>
        </p:txBody>
      </p:sp>
      <p:pic>
        <p:nvPicPr>
          <p:cNvPr id="13" name="Afbeelding 23" descr="Profiel_BIOIR_13092011.png"/>
          <p:cNvPicPr>
            <a:picLocks noChangeAspect="1"/>
          </p:cNvPicPr>
          <p:nvPr/>
        </p:nvPicPr>
        <p:blipFill>
          <a:blip r:embed="rId6" cstate="print"/>
          <a:srcRect/>
          <a:stretch>
            <a:fillRect/>
          </a:stretch>
        </p:blipFill>
        <p:spPr bwMode="auto">
          <a:xfrm>
            <a:off x="4597400" y="1626280"/>
            <a:ext cx="525463" cy="525462"/>
          </a:xfrm>
          <a:prstGeom prst="rect">
            <a:avLst/>
          </a:prstGeom>
          <a:noFill/>
          <a:ln w="9525">
            <a:noFill/>
            <a:miter lim="800000"/>
            <a:headEnd/>
            <a:tailEnd/>
          </a:ln>
        </p:spPr>
      </p:pic>
      <p:pic>
        <p:nvPicPr>
          <p:cNvPr id="14" name="Afbeelding 24" descr="Profiel_BURGIR_13092011.png"/>
          <p:cNvPicPr>
            <a:picLocks noChangeAspect="1"/>
          </p:cNvPicPr>
          <p:nvPr/>
        </p:nvPicPr>
        <p:blipFill>
          <a:blip r:embed="rId7" cstate="print"/>
          <a:srcRect/>
          <a:stretch>
            <a:fillRect/>
          </a:stretch>
        </p:blipFill>
        <p:spPr bwMode="auto">
          <a:xfrm>
            <a:off x="4597400" y="1027792"/>
            <a:ext cx="525463" cy="525463"/>
          </a:xfrm>
          <a:prstGeom prst="rect">
            <a:avLst/>
          </a:prstGeom>
          <a:noFill/>
          <a:ln w="9525">
            <a:noFill/>
            <a:miter lim="800000"/>
            <a:headEnd/>
            <a:tailEnd/>
          </a:ln>
        </p:spPr>
      </p:pic>
      <p:pic>
        <p:nvPicPr>
          <p:cNvPr id="15" name="Afbeelding 25" descr="Profiel_WET_13092011.png"/>
          <p:cNvPicPr>
            <a:picLocks noChangeAspect="1"/>
          </p:cNvPicPr>
          <p:nvPr/>
        </p:nvPicPr>
        <p:blipFill>
          <a:blip r:embed="rId8" cstate="print"/>
          <a:srcRect/>
          <a:stretch>
            <a:fillRect/>
          </a:stretch>
        </p:blipFill>
        <p:spPr bwMode="auto">
          <a:xfrm>
            <a:off x="225425" y="1027792"/>
            <a:ext cx="527050" cy="525463"/>
          </a:xfrm>
          <a:prstGeom prst="rect">
            <a:avLst/>
          </a:prstGeom>
          <a:noFill/>
          <a:ln w="9525">
            <a:noFill/>
            <a:miter lim="800000"/>
            <a:headEnd/>
            <a:tailEnd/>
          </a:ln>
        </p:spPr>
      </p:pic>
      <p:pic>
        <p:nvPicPr>
          <p:cNvPr id="16" name="Afbeelding 26" descr="Profiel_INDIR_13092011.png"/>
          <p:cNvPicPr>
            <a:picLocks noChangeAspect="1"/>
          </p:cNvPicPr>
          <p:nvPr/>
        </p:nvPicPr>
        <p:blipFill>
          <a:blip r:embed="rId9" cstate="print"/>
          <a:srcRect/>
          <a:stretch>
            <a:fillRect/>
          </a:stretch>
        </p:blipFill>
        <p:spPr bwMode="auto">
          <a:xfrm>
            <a:off x="2601913" y="3858305"/>
            <a:ext cx="525462" cy="525462"/>
          </a:xfrm>
          <a:prstGeom prst="rect">
            <a:avLst/>
          </a:prstGeom>
          <a:noFill/>
          <a:ln w="9525">
            <a:noFill/>
            <a:miter lim="800000"/>
            <a:headEnd/>
            <a:tailEnd/>
          </a:ln>
        </p:spPr>
      </p:pic>
      <p:pic>
        <p:nvPicPr>
          <p:cNvPr id="17" name="Afbeelding 27"/>
          <p:cNvPicPr>
            <a:picLocks noChangeAspect="1"/>
          </p:cNvPicPr>
          <p:nvPr>
            <p:custDataLst>
              <p:tags r:id="rId4"/>
            </p:custDataLst>
          </p:nvPr>
        </p:nvPicPr>
        <p:blipFill>
          <a:blip r:embed="rId10" cstate="print">
            <a:clrChange>
              <a:clrFrom>
                <a:srgbClr val="FFFFFF"/>
              </a:clrFrom>
              <a:clrTo>
                <a:srgbClr val="FFFFFF">
                  <a:alpha val="0"/>
                </a:srgbClr>
              </a:clrTo>
            </a:clrChange>
          </a:blip>
          <a:srcRect/>
          <a:stretch>
            <a:fillRect/>
          </a:stretch>
        </p:blipFill>
        <p:spPr bwMode="auto">
          <a:xfrm>
            <a:off x="863600" y="1240517"/>
            <a:ext cx="7643813" cy="5354638"/>
          </a:xfrm>
          <a:prstGeom prst="rect">
            <a:avLst/>
          </a:prstGeom>
          <a:noFill/>
          <a:ln w="9525">
            <a:noFill/>
            <a:miter lim="800000"/>
            <a:headEnd/>
            <a:tailEnd/>
          </a:ln>
        </p:spPr>
      </p:pic>
    </p:spTree>
    <p:extLst>
      <p:ext uri="{BB962C8B-B14F-4D97-AF65-F5344CB8AC3E}">
        <p14:creationId xmlns:p14="http://schemas.microsoft.com/office/powerpoint/2010/main" val="32899626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solidFill>
                  <a:srgbClr val="116E8A"/>
                </a:solidFill>
              </a:rPr>
              <a:t>Technology Clusters</a:t>
            </a:r>
            <a:endParaRPr lang="nl-BE" dirty="0">
              <a:solidFill>
                <a:srgbClr val="116E8A"/>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428834730"/>
              </p:ext>
            </p:extLst>
          </p:nvPr>
        </p:nvGraphicFramePr>
        <p:xfrm>
          <a:off x="571277" y="1204307"/>
          <a:ext cx="8286376" cy="3756789"/>
        </p:xfrm>
        <a:graphic>
          <a:graphicData uri="http://schemas.openxmlformats.org/drawingml/2006/table">
            <a:tbl>
              <a:tblPr firstRow="1" bandRow="1">
                <a:tableStyleId>{5C22544A-7EE6-4342-B048-85BDC9FD1C3A}</a:tableStyleId>
              </a:tblPr>
              <a:tblGrid>
                <a:gridCol w="4143188"/>
                <a:gridCol w="4143188"/>
              </a:tblGrid>
              <a:tr h="355597">
                <a:tc>
                  <a:txBody>
                    <a:bodyPr/>
                    <a:lstStyle/>
                    <a:p>
                      <a:r>
                        <a:rPr lang="en-GB" sz="1600" b="0" noProof="0" dirty="0" smtClean="0"/>
                        <a:t>TECHNOLOGY</a:t>
                      </a:r>
                      <a:r>
                        <a:rPr lang="en-GB" sz="1600" b="0" baseline="0" noProof="0" dirty="0" smtClean="0"/>
                        <a:t> CLUSTER</a:t>
                      </a:r>
                      <a:endParaRPr lang="en-GB" sz="1600" b="0" noProof="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b="0" noProof="0" dirty="0" smtClean="0"/>
                        <a:t>DEPARTMENT OF</a:t>
                      </a:r>
                      <a:endParaRPr lang="en-GB" sz="1600" b="0" noProof="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25964">
                <a:tc>
                  <a:txBody>
                    <a:bodyPr/>
                    <a:lstStyle/>
                    <a:p>
                      <a:r>
                        <a:rPr lang="en-GB" sz="1600" noProof="0" dirty="0" smtClean="0">
                          <a:solidFill>
                            <a:srgbClr val="116E8A"/>
                          </a:solidFill>
                        </a:rPr>
                        <a:t>Construction</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Civil Engineering</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538056">
                <a:tc>
                  <a:txBody>
                    <a:bodyPr/>
                    <a:lstStyle/>
                    <a:p>
                      <a:r>
                        <a:rPr lang="en-GB" sz="1600" noProof="0" dirty="0" smtClean="0">
                          <a:solidFill>
                            <a:srgbClr val="116E8A"/>
                          </a:solidFill>
                        </a:rPr>
                        <a:t>Sustainable</a:t>
                      </a:r>
                      <a:r>
                        <a:rPr lang="en-GB" sz="1600" baseline="0" noProof="0" dirty="0" smtClean="0">
                          <a:solidFill>
                            <a:srgbClr val="116E8A"/>
                          </a:solidFill>
                        </a:rPr>
                        <a:t> Chemical Process Technology</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Chemical Engineering</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87184">
                <a:tc>
                  <a:txBody>
                    <a:bodyPr/>
                    <a:lstStyle/>
                    <a:p>
                      <a:r>
                        <a:rPr lang="en-GB" sz="1600" noProof="0" dirty="0" smtClean="0">
                          <a:solidFill>
                            <a:srgbClr val="116E8A"/>
                          </a:solidFill>
                        </a:rPr>
                        <a:t>Computer Science Technology</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Computer Science</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87184">
                <a:tc>
                  <a:txBody>
                    <a:bodyPr/>
                    <a:lstStyle/>
                    <a:p>
                      <a:r>
                        <a:rPr lang="en-GB" sz="1600" noProof="0" dirty="0" smtClean="0">
                          <a:solidFill>
                            <a:srgbClr val="116E8A"/>
                          </a:solidFill>
                        </a:rPr>
                        <a:t>Electrical</a:t>
                      </a:r>
                      <a:r>
                        <a:rPr lang="en-GB" sz="1600" baseline="0" noProof="0" dirty="0" smtClean="0">
                          <a:solidFill>
                            <a:srgbClr val="116E8A"/>
                          </a:solidFill>
                        </a:rPr>
                        <a:t> Engineering (ESAT)</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Electrical</a:t>
                      </a:r>
                      <a:r>
                        <a:rPr lang="en-GB" sz="1600" baseline="0" noProof="0" dirty="0" smtClean="0">
                          <a:solidFill>
                            <a:srgbClr val="116E8A"/>
                          </a:solidFill>
                        </a:rPr>
                        <a:t> Engineering (ESAT)</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525448">
                <a:tc>
                  <a:txBody>
                    <a:bodyPr/>
                    <a:lstStyle/>
                    <a:p>
                      <a:r>
                        <a:rPr lang="en-GB" sz="1600" noProof="0" dirty="0" smtClean="0">
                          <a:solidFill>
                            <a:srgbClr val="116E8A"/>
                          </a:solidFill>
                        </a:rPr>
                        <a:t>Materials Technology</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Metallurgy and Materials</a:t>
                      </a:r>
                      <a:r>
                        <a:rPr lang="en-GB" sz="1600" baseline="0" noProof="0" dirty="0" smtClean="0">
                          <a:solidFill>
                            <a:srgbClr val="116E8A"/>
                          </a:solidFill>
                        </a:rPr>
                        <a:t> Engineering (MTM)</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87184">
                <a:tc>
                  <a:txBody>
                    <a:bodyPr/>
                    <a:lstStyle/>
                    <a:p>
                      <a:r>
                        <a:rPr lang="en-GB" sz="1600" noProof="0" dirty="0" smtClean="0">
                          <a:solidFill>
                            <a:srgbClr val="116E8A"/>
                          </a:solidFill>
                        </a:rPr>
                        <a:t>Bioengineering Technology</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Microbial and Molecular Systems (M²S)</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87184">
                <a:tc>
                  <a:txBody>
                    <a:bodyPr/>
                    <a:lstStyle/>
                    <a:p>
                      <a:r>
                        <a:rPr lang="en-GB" sz="1600" noProof="0" dirty="0" smtClean="0">
                          <a:solidFill>
                            <a:srgbClr val="116E8A"/>
                          </a:solidFill>
                        </a:rPr>
                        <a:t>Mechanical Engineering Technology</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Mechanical Engineering</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10396" t="3555" r="16861" b="3255"/>
          <a:stretch/>
        </p:blipFill>
        <p:spPr>
          <a:xfrm>
            <a:off x="0" y="5085384"/>
            <a:ext cx="4067944" cy="1800000"/>
          </a:xfrm>
          <a:prstGeom prst="rect">
            <a:avLst/>
          </a:prstGeom>
          <a:ln>
            <a:solidFill>
              <a:schemeClr val="bg1"/>
            </a:solidFill>
          </a:ln>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7944" y="5070984"/>
            <a:ext cx="2400000" cy="1800000"/>
          </a:xfrm>
          <a:prstGeom prst="rect">
            <a:avLst/>
          </a:prstGeom>
          <a:ln>
            <a:solidFill>
              <a:schemeClr val="bg1"/>
            </a:solidFill>
          </a:ln>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886"/>
          <a:stretch/>
        </p:blipFill>
        <p:spPr>
          <a:xfrm>
            <a:off x="6467944" y="5058000"/>
            <a:ext cx="2676056" cy="1800000"/>
          </a:xfrm>
          <a:prstGeom prst="rect">
            <a:avLst/>
          </a:prstGeom>
          <a:ln>
            <a:solidFill>
              <a:schemeClr val="bg1"/>
            </a:solidFill>
          </a:ln>
        </p:spPr>
      </p:pic>
    </p:spTree>
    <p:extLst>
      <p:ext uri="{BB962C8B-B14F-4D97-AF65-F5344CB8AC3E}">
        <p14:creationId xmlns:p14="http://schemas.microsoft.com/office/powerpoint/2010/main" val="33006274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en-US" dirty="0">
                <a:solidFill>
                  <a:srgbClr val="116E8A"/>
                </a:solidFill>
              </a:rPr>
              <a:t>Mission statement of Technology Clusters</a:t>
            </a:r>
          </a:p>
        </p:txBody>
      </p:sp>
      <p:sp>
        <p:nvSpPr>
          <p:cNvPr id="4" name="Tijdelijke aanduiding voor inhoud 3"/>
          <p:cNvSpPr>
            <a:spLocks noGrp="1"/>
          </p:cNvSpPr>
          <p:nvPr>
            <p:ph idx="1"/>
          </p:nvPr>
        </p:nvSpPr>
        <p:spPr/>
        <p:txBody>
          <a:bodyPr/>
          <a:lstStyle/>
          <a:p>
            <a:r>
              <a:rPr lang="en-US" dirty="0" smtClean="0"/>
              <a:t>Clustering the application driven research on the KU Leuven Technology Campuses</a:t>
            </a:r>
          </a:p>
          <a:p>
            <a:r>
              <a:rPr lang="en-US" dirty="0" smtClean="0"/>
              <a:t>Bridging the gap between fundamental/conceptual research and </a:t>
            </a:r>
            <a:r>
              <a:rPr lang="en-US" dirty="0" err="1" smtClean="0"/>
              <a:t>valorisation</a:t>
            </a:r>
            <a:r>
              <a:rPr lang="en-US" dirty="0" smtClean="0"/>
              <a:t> and implementation thereof</a:t>
            </a:r>
          </a:p>
          <a:p>
            <a:pPr lvl="1"/>
            <a:r>
              <a:rPr lang="en-US" dirty="0" smtClean="0"/>
              <a:t>Research driven</a:t>
            </a:r>
          </a:p>
          <a:p>
            <a:pPr lvl="1"/>
            <a:r>
              <a:rPr lang="en-US" dirty="0" smtClean="0"/>
              <a:t>Demand driven</a:t>
            </a:r>
          </a:p>
          <a:p>
            <a:r>
              <a:rPr lang="en-US" dirty="0" smtClean="0"/>
              <a:t>Provide answers to societal needs</a:t>
            </a:r>
          </a:p>
          <a:p>
            <a:r>
              <a:rPr lang="en-US" dirty="0" smtClean="0"/>
              <a:t>Contribute to further industrial development in Flanders, Belgium and Europe.</a:t>
            </a:r>
          </a:p>
          <a:p>
            <a:r>
              <a:rPr lang="en-US" dirty="0" smtClean="0"/>
              <a:t>Special attention to small and medium sized enterprises</a:t>
            </a:r>
          </a:p>
          <a:p>
            <a:r>
              <a:rPr lang="en-US" dirty="0" smtClean="0"/>
              <a:t>Contribution to education within the Faculty of Engineering Technology</a:t>
            </a:r>
            <a:endParaRPr lang="en-US" dirty="0"/>
          </a:p>
        </p:txBody>
      </p:sp>
    </p:spTree>
    <p:extLst>
      <p:ext uri="{BB962C8B-B14F-4D97-AF65-F5344CB8AC3E}">
        <p14:creationId xmlns:p14="http://schemas.microsoft.com/office/powerpoint/2010/main" val="24442810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solidFill>
                  <a:srgbClr val="116E8A"/>
                </a:solidFill>
              </a:rPr>
              <a:t>TC Construction</a:t>
            </a:r>
          </a:p>
        </p:txBody>
      </p:sp>
      <p:sp>
        <p:nvSpPr>
          <p:cNvPr id="3" name="Tijdelijke aanduiding voor inhoud 2"/>
          <p:cNvSpPr>
            <a:spLocks noGrp="1"/>
          </p:cNvSpPr>
          <p:nvPr>
            <p:ph idx="1"/>
          </p:nvPr>
        </p:nvSpPr>
        <p:spPr/>
        <p:txBody>
          <a:bodyPr/>
          <a:lstStyle/>
          <a:p>
            <a:r>
              <a:rPr lang="en-US" dirty="0" smtClean="0"/>
              <a:t>Part of the department of Civil Engineering</a:t>
            </a:r>
            <a:endParaRPr lang="en-US" dirty="0"/>
          </a:p>
        </p:txBody>
      </p:sp>
      <p:graphicFrame>
        <p:nvGraphicFramePr>
          <p:cNvPr id="5" name="Table 5"/>
          <p:cNvGraphicFramePr>
            <a:graphicFrameLocks noGrp="1"/>
          </p:cNvGraphicFramePr>
          <p:nvPr>
            <p:extLst>
              <p:ext uri="{D42A27DB-BD31-4B8C-83A1-F6EECF244321}">
                <p14:modId xmlns:p14="http://schemas.microsoft.com/office/powerpoint/2010/main" val="1566128347"/>
              </p:ext>
            </p:extLst>
          </p:nvPr>
        </p:nvGraphicFramePr>
        <p:xfrm>
          <a:off x="571277" y="1772817"/>
          <a:ext cx="7817147" cy="4447344"/>
        </p:xfrm>
        <a:graphic>
          <a:graphicData uri="http://schemas.openxmlformats.org/drawingml/2006/table">
            <a:tbl>
              <a:tblPr firstRow="1" firstCol="1" bandRow="1">
                <a:tableStyleId>{5C22544A-7EE6-4342-B048-85BDC9FD1C3A}</a:tableStyleId>
              </a:tblPr>
              <a:tblGrid>
                <a:gridCol w="1899270"/>
                <a:gridCol w="5917877"/>
              </a:tblGrid>
              <a:tr h="325299">
                <a:tc>
                  <a:txBody>
                    <a:bodyPr/>
                    <a:lstStyle/>
                    <a:p>
                      <a:r>
                        <a:rPr lang="en-GB" sz="1600" b="0" noProof="0" dirty="0" smtClean="0"/>
                        <a:t>CAMPUS</a:t>
                      </a:r>
                      <a:endParaRPr lang="en-GB" sz="1600" b="0" noProof="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b="0" noProof="0" dirty="0" smtClean="0"/>
                        <a:t>TOPICS</a:t>
                      </a:r>
                      <a:endParaRPr lang="en-GB" sz="1600" b="0" noProof="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820230">
                <a:tc>
                  <a:txBody>
                    <a:bodyPr/>
                    <a:lstStyle/>
                    <a:p>
                      <a:r>
                        <a:rPr lang="en-GB" sz="1600" noProof="0" dirty="0" smtClean="0">
                          <a:solidFill>
                            <a:schemeClr val="bg1"/>
                          </a:solidFill>
                        </a:rPr>
                        <a:t>Bruges</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Coastal engineering</a:t>
                      </a:r>
                    </a:p>
                    <a:p>
                      <a:r>
                        <a:rPr lang="en-GB" sz="1600" noProof="0" dirty="0" smtClean="0">
                          <a:solidFill>
                            <a:srgbClr val="116E8A"/>
                          </a:solidFill>
                        </a:rPr>
                        <a:t>Materials</a:t>
                      </a:r>
                    </a:p>
                    <a:p>
                      <a:r>
                        <a:rPr lang="en-GB" sz="1600" noProof="0" dirty="0" err="1" smtClean="0">
                          <a:solidFill>
                            <a:srgbClr val="116E8A"/>
                          </a:solidFill>
                        </a:rPr>
                        <a:t>Geotechnics</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1306293">
                <a:tc>
                  <a:txBody>
                    <a:bodyPr/>
                    <a:lstStyle/>
                    <a:p>
                      <a:r>
                        <a:rPr lang="en-GB" sz="1600" noProof="0" dirty="0" smtClean="0">
                          <a:solidFill>
                            <a:schemeClr val="bg1"/>
                          </a:solidFill>
                        </a:rPr>
                        <a:t>Ghent</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baseline="0" noProof="0" dirty="0" smtClean="0">
                          <a:solidFill>
                            <a:srgbClr val="116E8A"/>
                          </a:solidFill>
                        </a:rPr>
                        <a:t>sustainable  </a:t>
                      </a:r>
                      <a:r>
                        <a:rPr lang="en-GB" sz="1600" baseline="0" noProof="0" dirty="0" smtClean="0">
                          <a:solidFill>
                            <a:srgbClr val="116E8A"/>
                          </a:solidFill>
                        </a:rPr>
                        <a:t>construction and Building information</a:t>
                      </a:r>
                    </a:p>
                    <a:p>
                      <a:r>
                        <a:rPr lang="en-GB" sz="1600" noProof="0" dirty="0" err="1" smtClean="0">
                          <a:solidFill>
                            <a:srgbClr val="116E8A"/>
                          </a:solidFill>
                        </a:rPr>
                        <a:t>Modeling</a:t>
                      </a:r>
                      <a:endParaRPr lang="en-GB" sz="1600" noProof="0" dirty="0" smtClean="0">
                        <a:solidFill>
                          <a:srgbClr val="116E8A"/>
                        </a:solidFill>
                      </a:endParaRPr>
                    </a:p>
                    <a:p>
                      <a:r>
                        <a:rPr lang="en-GB" sz="1600" noProof="0" dirty="0" smtClean="0">
                          <a:solidFill>
                            <a:srgbClr val="116E8A"/>
                          </a:solidFill>
                        </a:rPr>
                        <a:t>Structural mechanics</a:t>
                      </a:r>
                    </a:p>
                    <a:p>
                      <a:r>
                        <a:rPr lang="en-GB" sz="1600" noProof="0" dirty="0" err="1" smtClean="0">
                          <a:solidFill>
                            <a:srgbClr val="116E8A"/>
                          </a:solidFill>
                        </a:rPr>
                        <a:t>Geomatics</a:t>
                      </a:r>
                      <a:endParaRPr lang="en-GB" sz="1600" noProof="0" dirty="0" smtClean="0">
                        <a:solidFill>
                          <a:srgbClr val="116E8A"/>
                        </a:solidFill>
                      </a:endParaRPr>
                    </a:p>
                    <a:p>
                      <a:r>
                        <a:rPr lang="en-GB" sz="1600" noProof="0" dirty="0" smtClean="0">
                          <a:solidFill>
                            <a:srgbClr val="116E8A"/>
                          </a:solidFill>
                        </a:rPr>
                        <a:t>Materials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6448">
                <a:tc>
                  <a:txBody>
                    <a:bodyPr/>
                    <a:lstStyle/>
                    <a:p>
                      <a:r>
                        <a:rPr lang="en-GB" sz="1600" noProof="0" dirty="0" smtClean="0">
                          <a:solidFill>
                            <a:schemeClr val="bg1"/>
                          </a:solidFill>
                        </a:rPr>
                        <a:t>De Nayer</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Materials</a:t>
                      </a:r>
                      <a:r>
                        <a:rPr lang="en-GB" sz="1600" baseline="0" noProof="0" dirty="0" smtClean="0">
                          <a:solidFill>
                            <a:srgbClr val="116E8A"/>
                          </a:solidFill>
                        </a:rPr>
                        <a:t> (steel &amp; concrete)</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6448">
                <a:tc>
                  <a:txBody>
                    <a:bodyPr/>
                    <a:lstStyle/>
                    <a:p>
                      <a:r>
                        <a:rPr lang="en-GB" sz="1600" noProof="0" dirty="0" smtClean="0">
                          <a:solidFill>
                            <a:schemeClr val="bg1"/>
                          </a:solidFill>
                        </a:rPr>
                        <a:t>Geel</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6448">
                <a:tc>
                  <a:txBody>
                    <a:bodyPr/>
                    <a:lstStyle/>
                    <a:p>
                      <a:r>
                        <a:rPr lang="en-GB" sz="1600" noProof="0" dirty="0" smtClean="0">
                          <a:solidFill>
                            <a:schemeClr val="bg1"/>
                          </a:solidFill>
                        </a:rPr>
                        <a:t>Group T</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25299">
                <a:tc>
                  <a:txBody>
                    <a:bodyPr/>
                    <a:lstStyle/>
                    <a:p>
                      <a:r>
                        <a:rPr lang="en-GB" sz="1600" noProof="0" dirty="0" smtClean="0">
                          <a:solidFill>
                            <a:schemeClr val="bg1"/>
                          </a:solidFill>
                        </a:rPr>
                        <a:t>Diepenbeek</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noProof="0" dirty="0" smtClean="0">
                          <a:solidFill>
                            <a:srgbClr val="116E8A"/>
                          </a:solidFill>
                        </a:rPr>
                        <a:t>Sustainable  construction</a:t>
                      </a:r>
                    </a:p>
                    <a:p>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902030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en-US" dirty="0">
                <a:solidFill>
                  <a:srgbClr val="116E8A"/>
                </a:solidFill>
              </a:rPr>
              <a:t>TC </a:t>
            </a:r>
            <a:r>
              <a:rPr lang="nl-BE" dirty="0" err="1">
                <a:solidFill>
                  <a:srgbClr val="116E8A"/>
                </a:solidFill>
              </a:rPr>
              <a:t>Sustainable</a:t>
            </a:r>
            <a:r>
              <a:rPr lang="nl-BE" dirty="0">
                <a:solidFill>
                  <a:srgbClr val="116E8A"/>
                </a:solidFill>
              </a:rPr>
              <a:t> Chemical </a:t>
            </a:r>
            <a:r>
              <a:rPr lang="nl-BE" dirty="0" err="1">
                <a:solidFill>
                  <a:srgbClr val="116E8A"/>
                </a:solidFill>
              </a:rPr>
              <a:t>Process</a:t>
            </a:r>
            <a:r>
              <a:rPr lang="nl-BE" dirty="0">
                <a:solidFill>
                  <a:srgbClr val="116E8A"/>
                </a:solidFill>
              </a:rPr>
              <a:t> </a:t>
            </a:r>
            <a:r>
              <a:rPr lang="nl-BE" dirty="0" err="1">
                <a:solidFill>
                  <a:srgbClr val="116E8A"/>
                </a:solidFill>
              </a:rPr>
              <a:t>Technology</a:t>
            </a:r>
            <a:endParaRPr lang="en-US" dirty="0">
              <a:solidFill>
                <a:srgbClr val="116E8A"/>
              </a:solidFill>
            </a:endParaRPr>
          </a:p>
        </p:txBody>
      </p:sp>
      <p:sp>
        <p:nvSpPr>
          <p:cNvPr id="3" name="Tijdelijke aanduiding voor inhoud 2"/>
          <p:cNvSpPr>
            <a:spLocks noGrp="1"/>
          </p:cNvSpPr>
          <p:nvPr>
            <p:ph idx="1"/>
          </p:nvPr>
        </p:nvSpPr>
        <p:spPr/>
        <p:txBody>
          <a:bodyPr/>
          <a:lstStyle/>
          <a:p>
            <a:r>
              <a:rPr lang="en-US" dirty="0" smtClean="0"/>
              <a:t>Part of the department of Chemical Engineering</a:t>
            </a:r>
            <a:endParaRPr lang="en-US" dirty="0"/>
          </a:p>
        </p:txBody>
      </p:sp>
      <p:graphicFrame>
        <p:nvGraphicFramePr>
          <p:cNvPr id="5" name="Table 5"/>
          <p:cNvGraphicFramePr>
            <a:graphicFrameLocks noGrp="1"/>
          </p:cNvGraphicFramePr>
          <p:nvPr>
            <p:extLst>
              <p:ext uri="{D42A27DB-BD31-4B8C-83A1-F6EECF244321}">
                <p14:modId xmlns:p14="http://schemas.microsoft.com/office/powerpoint/2010/main" val="1309194101"/>
              </p:ext>
            </p:extLst>
          </p:nvPr>
        </p:nvGraphicFramePr>
        <p:xfrm>
          <a:off x="571277" y="1988840"/>
          <a:ext cx="7961163" cy="3498240"/>
        </p:xfrm>
        <a:graphic>
          <a:graphicData uri="http://schemas.openxmlformats.org/drawingml/2006/table">
            <a:tbl>
              <a:tblPr firstRow="1" firstCol="1" bandRow="1">
                <a:tableStyleId>{5C22544A-7EE6-4342-B048-85BDC9FD1C3A}</a:tableStyleId>
              </a:tblPr>
              <a:tblGrid>
                <a:gridCol w="1934260"/>
                <a:gridCol w="6026903"/>
              </a:tblGrid>
              <a:tr h="468000">
                <a:tc>
                  <a:txBody>
                    <a:bodyPr/>
                    <a:lstStyle/>
                    <a:p>
                      <a:r>
                        <a:rPr lang="en-GB" sz="1600" b="0" noProof="0" dirty="0" smtClean="0"/>
                        <a:t>CAMPUS</a:t>
                      </a:r>
                      <a:endParaRPr lang="en-GB" sz="1600" b="0" noProof="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b="0" noProof="0" dirty="0" smtClean="0"/>
                        <a:t>TOPICS</a:t>
                      </a:r>
                      <a:endParaRPr lang="en-GB" sz="1600" b="0" noProof="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Ostend</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Ghent</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Membrane technology</a:t>
                      </a:r>
                    </a:p>
                    <a:p>
                      <a:r>
                        <a:rPr lang="en-GB" sz="1600" noProof="0" dirty="0" smtClean="0">
                          <a:solidFill>
                            <a:srgbClr val="116E8A"/>
                          </a:solidFill>
                        </a:rPr>
                        <a:t>Electromechanical</a:t>
                      </a:r>
                      <a:r>
                        <a:rPr lang="en-GB" sz="1600" baseline="0" noProof="0" dirty="0" smtClean="0">
                          <a:solidFill>
                            <a:srgbClr val="116E8A"/>
                          </a:solidFill>
                        </a:rPr>
                        <a:t> </a:t>
                      </a:r>
                      <a:r>
                        <a:rPr lang="en-GB" sz="1600" baseline="0" noProof="0" dirty="0" smtClean="0">
                          <a:solidFill>
                            <a:srgbClr val="116E8A"/>
                          </a:solidFill>
                        </a:rPr>
                        <a:t>processes</a:t>
                      </a:r>
                      <a:endParaRPr lang="en-GB" sz="1600" noProof="0" dirty="0" smtClean="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De Nayer</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(bio)chemical</a:t>
                      </a:r>
                      <a:r>
                        <a:rPr lang="en-GB" sz="1600" baseline="0" noProof="0" dirty="0" smtClean="0">
                          <a:solidFill>
                            <a:srgbClr val="116E8A"/>
                          </a:solidFill>
                        </a:rPr>
                        <a:t> environmental and processing technology</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Geel</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Group T</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Diepenbeek</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Process intensification</a:t>
                      </a:r>
                    </a:p>
                    <a:p>
                      <a:r>
                        <a:rPr lang="en-GB" sz="1600" noProof="0" dirty="0" smtClean="0">
                          <a:solidFill>
                            <a:srgbClr val="116E8A"/>
                          </a:solidFill>
                        </a:rPr>
                        <a:t>Polymer</a:t>
                      </a:r>
                      <a:r>
                        <a:rPr lang="en-GB" sz="1600" baseline="0" noProof="0" dirty="0" smtClean="0">
                          <a:solidFill>
                            <a:srgbClr val="116E8A"/>
                          </a:solidFill>
                        </a:rPr>
                        <a:t> processing</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294864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solidFill>
                  <a:srgbClr val="116E8A"/>
                </a:solidFill>
              </a:rPr>
              <a:t>TC Computer </a:t>
            </a:r>
            <a:r>
              <a:rPr lang="en-US" dirty="0" smtClean="0">
                <a:solidFill>
                  <a:srgbClr val="116E8A"/>
                </a:solidFill>
              </a:rPr>
              <a:t>Science Technology</a:t>
            </a:r>
            <a:endParaRPr lang="en-US" dirty="0">
              <a:solidFill>
                <a:srgbClr val="116E8A"/>
              </a:solidFill>
            </a:endParaRPr>
          </a:p>
        </p:txBody>
      </p:sp>
      <p:sp>
        <p:nvSpPr>
          <p:cNvPr id="20" name="Tijdelijke aanduiding voor inhoud 19"/>
          <p:cNvSpPr>
            <a:spLocks noGrp="1"/>
          </p:cNvSpPr>
          <p:nvPr>
            <p:ph idx="1"/>
          </p:nvPr>
        </p:nvSpPr>
        <p:spPr/>
        <p:txBody>
          <a:bodyPr/>
          <a:lstStyle/>
          <a:p>
            <a:r>
              <a:rPr lang="en-US" dirty="0" smtClean="0"/>
              <a:t>Part of department of Computer Science</a:t>
            </a:r>
            <a:endParaRPr lang="en-US" dirty="0"/>
          </a:p>
        </p:txBody>
      </p:sp>
      <p:graphicFrame>
        <p:nvGraphicFramePr>
          <p:cNvPr id="5" name="Table 5"/>
          <p:cNvGraphicFramePr>
            <a:graphicFrameLocks noGrp="1"/>
          </p:cNvGraphicFramePr>
          <p:nvPr>
            <p:extLst>
              <p:ext uri="{D42A27DB-BD31-4B8C-83A1-F6EECF244321}">
                <p14:modId xmlns:p14="http://schemas.microsoft.com/office/powerpoint/2010/main" val="293561671"/>
              </p:ext>
            </p:extLst>
          </p:nvPr>
        </p:nvGraphicFramePr>
        <p:xfrm>
          <a:off x="571277" y="1988840"/>
          <a:ext cx="7961163" cy="3893336"/>
        </p:xfrm>
        <a:graphic>
          <a:graphicData uri="http://schemas.openxmlformats.org/drawingml/2006/table">
            <a:tbl>
              <a:tblPr firstRow="1" firstCol="1" bandRow="1">
                <a:tableStyleId>{5C22544A-7EE6-4342-B048-85BDC9FD1C3A}</a:tableStyleId>
              </a:tblPr>
              <a:tblGrid>
                <a:gridCol w="1934260"/>
                <a:gridCol w="6026903"/>
              </a:tblGrid>
              <a:tr h="418616">
                <a:tc>
                  <a:txBody>
                    <a:bodyPr/>
                    <a:lstStyle/>
                    <a:p>
                      <a:r>
                        <a:rPr lang="nl-BE" sz="1600" b="0" dirty="0" smtClean="0"/>
                        <a:t>CAMPUS</a:t>
                      </a:r>
                      <a:endParaRPr lang="nl-BE" sz="1600" b="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nl-BE" sz="1600" b="0" dirty="0" smtClean="0"/>
                        <a:t>TOPICS</a:t>
                      </a:r>
                      <a:endParaRPr lang="nl-BE" sz="1600" b="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579120">
                <a:tc>
                  <a:txBody>
                    <a:bodyPr/>
                    <a:lstStyle/>
                    <a:p>
                      <a:r>
                        <a:rPr lang="nl-BE" sz="1600" dirty="0" err="1" smtClean="0">
                          <a:solidFill>
                            <a:schemeClr val="bg1"/>
                          </a:solidFill>
                        </a:rPr>
                        <a:t>Ostend</a:t>
                      </a:r>
                      <a:endParaRPr lang="nl-BE" sz="160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nl-BE" sz="1600" dirty="0" err="1" smtClean="0">
                          <a:solidFill>
                            <a:srgbClr val="116E8A"/>
                          </a:solidFill>
                        </a:rPr>
                        <a:t>Mechatronics</a:t>
                      </a:r>
                      <a:endParaRPr lang="nl-BE" sz="160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579120">
                <a:tc>
                  <a:txBody>
                    <a:bodyPr/>
                    <a:lstStyle/>
                    <a:p>
                      <a:r>
                        <a:rPr lang="nl-BE" sz="1600" dirty="0" err="1" smtClean="0">
                          <a:solidFill>
                            <a:schemeClr val="bg1"/>
                          </a:solidFill>
                        </a:rPr>
                        <a:t>Ghent</a:t>
                      </a:r>
                      <a:endParaRPr lang="nl-BE" sz="160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nl-BE" sz="1600" dirty="0" err="1" smtClean="0">
                          <a:solidFill>
                            <a:srgbClr val="116E8A"/>
                          </a:solidFill>
                        </a:rPr>
                        <a:t>Operational</a:t>
                      </a:r>
                      <a:r>
                        <a:rPr lang="nl-BE" sz="1600" dirty="0" smtClean="0">
                          <a:solidFill>
                            <a:srgbClr val="116E8A"/>
                          </a:solidFill>
                        </a:rPr>
                        <a:t> research</a:t>
                      </a:r>
                    </a:p>
                    <a:p>
                      <a:r>
                        <a:rPr lang="nl-BE" sz="1600" dirty="0" smtClean="0">
                          <a:solidFill>
                            <a:srgbClr val="116E8A"/>
                          </a:solidFill>
                        </a:rPr>
                        <a:t>Mobile</a:t>
                      </a:r>
                      <a:r>
                        <a:rPr lang="nl-BE" sz="1600" baseline="0" dirty="0" smtClean="0">
                          <a:solidFill>
                            <a:srgbClr val="116E8A"/>
                          </a:solidFill>
                        </a:rPr>
                        <a:t> security</a:t>
                      </a:r>
                      <a:endParaRPr lang="nl-BE" sz="160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579120">
                <a:tc>
                  <a:txBody>
                    <a:bodyPr/>
                    <a:lstStyle/>
                    <a:p>
                      <a:r>
                        <a:rPr lang="nl-BE" sz="1600" dirty="0" smtClean="0">
                          <a:solidFill>
                            <a:schemeClr val="bg1"/>
                          </a:solidFill>
                        </a:rPr>
                        <a:t>De Nayer</a:t>
                      </a:r>
                      <a:endParaRPr lang="nl-BE" sz="160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nl-BE" sz="1600" dirty="0" err="1" smtClean="0">
                          <a:solidFill>
                            <a:srgbClr val="116E8A"/>
                          </a:solidFill>
                        </a:rPr>
                        <a:t>Artificial</a:t>
                      </a:r>
                      <a:r>
                        <a:rPr lang="nl-BE" sz="1600" dirty="0" smtClean="0">
                          <a:solidFill>
                            <a:srgbClr val="116E8A"/>
                          </a:solidFill>
                        </a:rPr>
                        <a:t> Intelligence</a:t>
                      </a:r>
                      <a:r>
                        <a:rPr lang="nl-BE" sz="1600" baseline="0" dirty="0" smtClean="0">
                          <a:solidFill>
                            <a:srgbClr val="116E8A"/>
                          </a:solidFill>
                        </a:rPr>
                        <a:t> &amp; </a:t>
                      </a:r>
                      <a:r>
                        <a:rPr lang="nl-BE" sz="1600" baseline="0" dirty="0" err="1" smtClean="0">
                          <a:solidFill>
                            <a:srgbClr val="116E8A"/>
                          </a:solidFill>
                        </a:rPr>
                        <a:t>vision</a:t>
                      </a:r>
                      <a:r>
                        <a:rPr lang="nl-BE" sz="1600" baseline="0" dirty="0" smtClean="0">
                          <a:solidFill>
                            <a:srgbClr val="116E8A"/>
                          </a:solidFill>
                        </a:rPr>
                        <a:t> systems</a:t>
                      </a:r>
                      <a:endParaRPr lang="nl-BE" sz="160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579120">
                <a:tc>
                  <a:txBody>
                    <a:bodyPr/>
                    <a:lstStyle/>
                    <a:p>
                      <a:r>
                        <a:rPr lang="nl-BE" sz="1600" dirty="0" smtClean="0">
                          <a:solidFill>
                            <a:schemeClr val="bg1"/>
                          </a:solidFill>
                        </a:rPr>
                        <a:t>Geel</a:t>
                      </a:r>
                      <a:endParaRPr lang="nl-BE" sz="160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nl-BE" sz="1600" dirty="0" err="1" smtClean="0">
                          <a:solidFill>
                            <a:srgbClr val="116E8A"/>
                          </a:solidFill>
                        </a:rPr>
                        <a:t>Artificial</a:t>
                      </a:r>
                      <a:r>
                        <a:rPr lang="nl-BE" sz="1600" dirty="0" smtClean="0">
                          <a:solidFill>
                            <a:srgbClr val="116E8A"/>
                          </a:solidFill>
                        </a:rPr>
                        <a:t> Intelligence</a:t>
                      </a:r>
                      <a:r>
                        <a:rPr lang="nl-BE" sz="1600" baseline="0" dirty="0" smtClean="0">
                          <a:solidFill>
                            <a:srgbClr val="116E8A"/>
                          </a:solidFill>
                        </a:rPr>
                        <a:t> &amp; data </a:t>
                      </a:r>
                      <a:r>
                        <a:rPr lang="nl-BE" sz="1600" baseline="0" dirty="0" err="1" smtClean="0">
                          <a:solidFill>
                            <a:srgbClr val="116E8A"/>
                          </a:solidFill>
                        </a:rPr>
                        <a:t>science</a:t>
                      </a:r>
                      <a:endParaRPr lang="nl-BE" sz="160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579120">
                <a:tc>
                  <a:txBody>
                    <a:bodyPr/>
                    <a:lstStyle/>
                    <a:p>
                      <a:r>
                        <a:rPr lang="nl-BE" sz="1600" dirty="0" smtClean="0">
                          <a:solidFill>
                            <a:schemeClr val="bg1"/>
                          </a:solidFill>
                        </a:rPr>
                        <a:t>Group T</a:t>
                      </a:r>
                      <a:endParaRPr lang="nl-BE" sz="160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nl-BE" sz="1600" dirty="0" smtClean="0">
                          <a:solidFill>
                            <a:srgbClr val="116E8A"/>
                          </a:solidFill>
                        </a:rPr>
                        <a:t>Human-computer</a:t>
                      </a:r>
                      <a:r>
                        <a:rPr lang="nl-BE" sz="1600" baseline="0" dirty="0" smtClean="0">
                          <a:solidFill>
                            <a:srgbClr val="116E8A"/>
                          </a:solidFill>
                        </a:rPr>
                        <a:t> </a:t>
                      </a:r>
                      <a:r>
                        <a:rPr lang="nl-BE" sz="1600" baseline="0" dirty="0" err="1" smtClean="0">
                          <a:solidFill>
                            <a:srgbClr val="116E8A"/>
                          </a:solidFill>
                        </a:rPr>
                        <a:t>interaction</a:t>
                      </a:r>
                      <a:r>
                        <a:rPr lang="nl-BE" sz="1600" baseline="0" dirty="0" smtClean="0">
                          <a:solidFill>
                            <a:srgbClr val="116E8A"/>
                          </a:solidFill>
                        </a:rPr>
                        <a:t>, </a:t>
                      </a:r>
                      <a:r>
                        <a:rPr lang="nl-BE" sz="1600" baseline="0" dirty="0" err="1" smtClean="0">
                          <a:solidFill>
                            <a:srgbClr val="116E8A"/>
                          </a:solidFill>
                        </a:rPr>
                        <a:t>serious</a:t>
                      </a:r>
                      <a:r>
                        <a:rPr lang="nl-BE" sz="1600" baseline="0" dirty="0" smtClean="0">
                          <a:solidFill>
                            <a:srgbClr val="116E8A"/>
                          </a:solidFill>
                        </a:rPr>
                        <a:t> </a:t>
                      </a:r>
                      <a:r>
                        <a:rPr lang="nl-BE" sz="1600" baseline="0" dirty="0" err="1" smtClean="0">
                          <a:solidFill>
                            <a:srgbClr val="116E8A"/>
                          </a:solidFill>
                        </a:rPr>
                        <a:t>gaming</a:t>
                      </a:r>
                      <a:endParaRPr lang="nl-BE" sz="160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579120">
                <a:tc>
                  <a:txBody>
                    <a:bodyPr/>
                    <a:lstStyle/>
                    <a:p>
                      <a:r>
                        <a:rPr lang="nl-BE" sz="1600" dirty="0" smtClean="0">
                          <a:solidFill>
                            <a:schemeClr val="bg1"/>
                          </a:solidFill>
                        </a:rPr>
                        <a:t>Diepenbeek</a:t>
                      </a:r>
                      <a:endParaRPr lang="nl-BE" sz="160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nl-BE" sz="1600" dirty="0" smtClean="0">
                          <a:solidFill>
                            <a:srgbClr val="116E8A"/>
                          </a:solidFill>
                        </a:rPr>
                        <a:t>Software</a:t>
                      </a:r>
                      <a:r>
                        <a:rPr lang="nl-BE" sz="1600" baseline="0" dirty="0" smtClean="0">
                          <a:solidFill>
                            <a:srgbClr val="116E8A"/>
                          </a:solidFill>
                        </a:rPr>
                        <a:t> services, security</a:t>
                      </a:r>
                      <a:endParaRPr lang="nl-BE" sz="160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385680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solidFill>
                  <a:srgbClr val="116E8A"/>
                </a:solidFill>
              </a:rPr>
              <a:t>TC </a:t>
            </a:r>
            <a:r>
              <a:rPr lang="en-US" dirty="0" smtClean="0">
                <a:solidFill>
                  <a:srgbClr val="116E8A"/>
                </a:solidFill>
              </a:rPr>
              <a:t>Electrical Engineering (ESAT)</a:t>
            </a:r>
            <a:endParaRPr lang="en-US" dirty="0">
              <a:solidFill>
                <a:srgbClr val="116E8A"/>
              </a:solidFill>
            </a:endParaRPr>
          </a:p>
        </p:txBody>
      </p:sp>
      <p:sp>
        <p:nvSpPr>
          <p:cNvPr id="3" name="Tijdelijke aanduiding voor inhoud 2"/>
          <p:cNvSpPr>
            <a:spLocks noGrp="1"/>
          </p:cNvSpPr>
          <p:nvPr>
            <p:ph idx="1"/>
          </p:nvPr>
        </p:nvSpPr>
        <p:spPr>
          <a:xfrm>
            <a:off x="540000" y="1175657"/>
            <a:ext cx="8334000" cy="4602342"/>
          </a:xfrm>
        </p:spPr>
        <p:txBody>
          <a:bodyPr/>
          <a:lstStyle/>
          <a:p>
            <a:r>
              <a:rPr lang="en-US" dirty="0" smtClean="0"/>
              <a:t>Part of the department Electrical Engineering (ESAT)</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415998454"/>
              </p:ext>
            </p:extLst>
          </p:nvPr>
        </p:nvGraphicFramePr>
        <p:xfrm>
          <a:off x="571277" y="1988840"/>
          <a:ext cx="7961163" cy="4125982"/>
        </p:xfrm>
        <a:graphic>
          <a:graphicData uri="http://schemas.openxmlformats.org/drawingml/2006/table">
            <a:tbl>
              <a:tblPr firstRow="1" firstCol="1" bandRow="1">
                <a:tableStyleId>{5C22544A-7EE6-4342-B048-85BDC9FD1C3A}</a:tableStyleId>
              </a:tblPr>
              <a:tblGrid>
                <a:gridCol w="1934260"/>
                <a:gridCol w="6026903"/>
              </a:tblGrid>
              <a:tr h="418616">
                <a:tc>
                  <a:txBody>
                    <a:bodyPr/>
                    <a:lstStyle/>
                    <a:p>
                      <a:r>
                        <a:rPr lang="en-GB" sz="1600" b="0" noProof="0" dirty="0" smtClean="0"/>
                        <a:t>CAMPUS</a:t>
                      </a:r>
                      <a:endParaRPr lang="en-GB" sz="1600" b="0" noProof="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b="0" noProof="0" dirty="0" smtClean="0"/>
                        <a:t>TOPICS</a:t>
                      </a:r>
                      <a:endParaRPr lang="en-GB" sz="1600" b="0" noProof="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394699">
                <a:tc>
                  <a:txBody>
                    <a:bodyPr/>
                    <a:lstStyle/>
                    <a:p>
                      <a:r>
                        <a:rPr lang="en-GB" sz="1600" noProof="0" dirty="0" smtClean="0">
                          <a:solidFill>
                            <a:schemeClr val="bg1"/>
                          </a:solidFill>
                        </a:rPr>
                        <a:t>Ostend</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EMC</a:t>
                      </a:r>
                    </a:p>
                    <a:p>
                      <a:r>
                        <a:rPr lang="en-GB" sz="1600" noProof="0" dirty="0" smtClean="0">
                          <a:solidFill>
                            <a:srgbClr val="116E8A"/>
                          </a:solidFill>
                        </a:rPr>
                        <a:t>Embedded systems, sensor systems</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681752">
                <a:tc>
                  <a:txBody>
                    <a:bodyPr/>
                    <a:lstStyle/>
                    <a:p>
                      <a:r>
                        <a:rPr lang="en-GB" sz="1600" noProof="0" dirty="0" smtClean="0">
                          <a:solidFill>
                            <a:schemeClr val="bg1"/>
                          </a:solidFill>
                        </a:rPr>
                        <a:t>Ghent</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Light technology</a:t>
                      </a:r>
                    </a:p>
                    <a:p>
                      <a:r>
                        <a:rPr lang="en-GB" sz="1600" noProof="0" dirty="0" smtClean="0">
                          <a:solidFill>
                            <a:srgbClr val="116E8A"/>
                          </a:solidFill>
                        </a:rPr>
                        <a:t>Wireless and mobile communication</a:t>
                      </a:r>
                    </a:p>
                    <a:p>
                      <a:r>
                        <a:rPr lang="en-GB" sz="1600" noProof="0" dirty="0" smtClean="0">
                          <a:solidFill>
                            <a:srgbClr val="116E8A"/>
                          </a:solidFill>
                        </a:rPr>
                        <a:t>Energy &amp; </a:t>
                      </a:r>
                      <a:r>
                        <a:rPr lang="en-GB" sz="1600" noProof="0" dirty="0" smtClean="0">
                          <a:solidFill>
                            <a:srgbClr val="116E8A"/>
                          </a:solidFill>
                        </a:rPr>
                        <a:t>automation</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573523">
                <a:tc>
                  <a:txBody>
                    <a:bodyPr/>
                    <a:lstStyle/>
                    <a:p>
                      <a:r>
                        <a:rPr lang="en-GB" sz="1600" noProof="0" dirty="0" smtClean="0">
                          <a:solidFill>
                            <a:schemeClr val="bg1"/>
                          </a:solidFill>
                        </a:rPr>
                        <a:t>De Nayer</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Vision systems</a:t>
                      </a:r>
                    </a:p>
                    <a:p>
                      <a:r>
                        <a:rPr lang="en-GB" sz="1600" noProof="0" dirty="0" smtClean="0">
                          <a:solidFill>
                            <a:srgbClr val="116E8A"/>
                          </a:solidFill>
                        </a:rPr>
                        <a:t>EMC</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573523">
                <a:tc>
                  <a:txBody>
                    <a:bodyPr/>
                    <a:lstStyle/>
                    <a:p>
                      <a:r>
                        <a:rPr lang="en-GB" sz="1600" noProof="0" dirty="0" smtClean="0">
                          <a:solidFill>
                            <a:schemeClr val="bg1"/>
                          </a:solidFill>
                        </a:rPr>
                        <a:t>Geel</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Sensing systems &amp;</a:t>
                      </a:r>
                      <a:r>
                        <a:rPr lang="en-GB" sz="1600" baseline="0" noProof="0" dirty="0" smtClean="0">
                          <a:solidFill>
                            <a:srgbClr val="116E8A"/>
                          </a:solidFill>
                        </a:rPr>
                        <a:t> robust sensing</a:t>
                      </a:r>
                    </a:p>
                    <a:p>
                      <a:r>
                        <a:rPr lang="en-GB" sz="1600" baseline="0" noProof="0" dirty="0" smtClean="0">
                          <a:solidFill>
                            <a:srgbClr val="116E8A"/>
                          </a:solidFill>
                        </a:rPr>
                        <a:t>PCB and IC implementation</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573523">
                <a:tc>
                  <a:txBody>
                    <a:bodyPr/>
                    <a:lstStyle/>
                    <a:p>
                      <a:r>
                        <a:rPr lang="en-GB" sz="1600" noProof="0" dirty="0" smtClean="0">
                          <a:solidFill>
                            <a:schemeClr val="bg1"/>
                          </a:solidFill>
                        </a:rPr>
                        <a:t>Group T</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Sensor systems, data communication</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573523">
                <a:tc>
                  <a:txBody>
                    <a:bodyPr/>
                    <a:lstStyle/>
                    <a:p>
                      <a:r>
                        <a:rPr lang="en-GB" sz="1600" noProof="0" dirty="0" smtClean="0">
                          <a:solidFill>
                            <a:schemeClr val="bg1"/>
                          </a:solidFill>
                        </a:rPr>
                        <a:t>Diepenbeek</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Embedded systems &amp;</a:t>
                      </a:r>
                      <a:r>
                        <a:rPr lang="en-GB" sz="1600" baseline="0" noProof="0" dirty="0" smtClean="0">
                          <a:solidFill>
                            <a:srgbClr val="116E8A"/>
                          </a:solidFill>
                        </a:rPr>
                        <a:t> security</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255200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67725" y="1916832"/>
            <a:ext cx="8008550" cy="3081891"/>
          </a:xfrm>
        </p:spPr>
      </p:pic>
      <p:sp>
        <p:nvSpPr>
          <p:cNvPr id="2" name="Title 1"/>
          <p:cNvSpPr>
            <a:spLocks noGrp="1"/>
          </p:cNvSpPr>
          <p:nvPr>
            <p:ph type="title"/>
          </p:nvPr>
        </p:nvSpPr>
        <p:spPr>
          <a:xfrm>
            <a:off x="540000" y="404664"/>
            <a:ext cx="8334000" cy="900000"/>
          </a:xfrm>
        </p:spPr>
        <p:txBody>
          <a:bodyPr>
            <a:normAutofit fontScale="90000"/>
          </a:bodyPr>
          <a:lstStyle/>
          <a:p>
            <a:r>
              <a:rPr lang="nl-BE" dirty="0" err="1" smtClean="0">
                <a:solidFill>
                  <a:srgbClr val="116E8A"/>
                </a:solidFill>
              </a:rPr>
              <a:t>Faculty</a:t>
            </a:r>
            <a:r>
              <a:rPr lang="nl-BE" dirty="0" smtClean="0">
                <a:solidFill>
                  <a:srgbClr val="116E8A"/>
                </a:solidFill>
              </a:rPr>
              <a:t> of Engineering Technology:</a:t>
            </a:r>
            <a:br>
              <a:rPr lang="nl-BE" dirty="0" smtClean="0">
                <a:solidFill>
                  <a:srgbClr val="116E8A"/>
                </a:solidFill>
              </a:rPr>
            </a:br>
            <a:r>
              <a:rPr lang="nl-BE" dirty="0" smtClean="0">
                <a:solidFill>
                  <a:srgbClr val="116E8A"/>
                </a:solidFill>
              </a:rPr>
              <a:t>7 </a:t>
            </a:r>
            <a:r>
              <a:rPr lang="nl-BE" dirty="0" err="1" smtClean="0">
                <a:solidFill>
                  <a:srgbClr val="116E8A"/>
                </a:solidFill>
              </a:rPr>
              <a:t>campuses</a:t>
            </a:r>
            <a:r>
              <a:rPr lang="nl-BE" dirty="0" smtClean="0">
                <a:solidFill>
                  <a:srgbClr val="116E8A"/>
                </a:solidFill>
              </a:rPr>
              <a:t> </a:t>
            </a:r>
            <a:r>
              <a:rPr lang="nl-BE" dirty="0" err="1" smtClean="0">
                <a:solidFill>
                  <a:srgbClr val="116E8A"/>
                </a:solidFill>
              </a:rPr>
              <a:t>across</a:t>
            </a:r>
            <a:r>
              <a:rPr lang="nl-BE" dirty="0" smtClean="0">
                <a:solidFill>
                  <a:srgbClr val="116E8A"/>
                </a:solidFill>
              </a:rPr>
              <a:t> </a:t>
            </a:r>
            <a:r>
              <a:rPr lang="nl-BE" dirty="0" err="1" smtClean="0">
                <a:solidFill>
                  <a:srgbClr val="116E8A"/>
                </a:solidFill>
              </a:rPr>
              <a:t>Flanders</a:t>
            </a:r>
            <a:endParaRPr lang="nl-BE" dirty="0">
              <a:solidFill>
                <a:srgbClr val="116E8A"/>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128991">
            <a:off x="3697400" y="2337974"/>
            <a:ext cx="1536000" cy="864000"/>
          </a:xfrm>
          <a:prstGeom prst="rect">
            <a:avLst/>
          </a:prstGeom>
          <a:ln>
            <a:solidFill>
              <a:srgbClr val="116E8A"/>
            </a:solidFill>
          </a:ln>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023995">
            <a:off x="6371033" y="1959593"/>
            <a:ext cx="1458000" cy="972000"/>
          </a:xfrm>
          <a:prstGeom prst="rect">
            <a:avLst/>
          </a:prstGeom>
          <a:ln>
            <a:solidFill>
              <a:srgbClr val="116E8A"/>
            </a:solidFill>
          </a:ln>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101571">
            <a:off x="7297115" y="4494722"/>
            <a:ext cx="1512000" cy="1008000"/>
          </a:xfrm>
          <a:prstGeom prst="rect">
            <a:avLst/>
          </a:prstGeom>
          <a:ln>
            <a:solidFill>
              <a:srgbClr val="116E8A"/>
            </a:solidFill>
          </a:ln>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07904" y="4761248"/>
            <a:ext cx="1350000" cy="900000"/>
          </a:xfrm>
          <a:prstGeom prst="rect">
            <a:avLst/>
          </a:prstGeom>
          <a:ln>
            <a:solidFill>
              <a:srgbClr val="116E8A"/>
            </a:solidFill>
          </a:ln>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20174311">
            <a:off x="1846766" y="4212495"/>
            <a:ext cx="1458000" cy="972000"/>
          </a:xfrm>
          <a:prstGeom prst="rect">
            <a:avLst/>
          </a:prstGeom>
          <a:ln>
            <a:solidFill>
              <a:srgbClr val="116E8A"/>
            </a:solidFill>
          </a:ln>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521201" y="4698495"/>
            <a:ext cx="1355055" cy="900000"/>
          </a:xfrm>
          <a:prstGeom prst="rect">
            <a:avLst/>
          </a:prstGeom>
          <a:ln>
            <a:solidFill>
              <a:srgbClr val="116E8A"/>
            </a:solidFill>
          </a:ln>
        </p:spPr>
      </p:pic>
      <p:pic>
        <p:nvPicPr>
          <p:cNvPr id="12" name="Picture 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20698512">
            <a:off x="2174324" y="1660335"/>
            <a:ext cx="1403504" cy="842782"/>
          </a:xfrm>
          <a:prstGeom prst="rect">
            <a:avLst/>
          </a:prstGeom>
          <a:ln>
            <a:solidFill>
              <a:srgbClr val="116E8A"/>
            </a:solidFill>
          </a:ln>
        </p:spPr>
      </p:pic>
    </p:spTree>
    <p:extLst>
      <p:ext uri="{BB962C8B-B14F-4D97-AF65-F5344CB8AC3E}">
        <p14:creationId xmlns:p14="http://schemas.microsoft.com/office/powerpoint/2010/main" val="1659305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vertical)">
                                      <p:cBhvr>
                                        <p:cTn id="7" dur="1500"/>
                                        <p:tgtEl>
                                          <p:spTgt spid="6"/>
                                        </p:tgtEl>
                                      </p:cBhvr>
                                    </p:animEffect>
                                  </p:childTnLst>
                                </p:cTn>
                              </p:par>
                              <p:par>
                                <p:cTn id="8" presetID="14" presetClass="entr" presetSubtype="5"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vertical)">
                                      <p:cBhvr>
                                        <p:cTn id="10" dur="1500"/>
                                        <p:tgtEl>
                                          <p:spTgt spid="7"/>
                                        </p:tgtEl>
                                      </p:cBhvr>
                                    </p:animEffect>
                                  </p:childTnLst>
                                </p:cTn>
                              </p:par>
                              <p:par>
                                <p:cTn id="11" presetID="14" presetClass="entr" presetSubtype="5"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vertical)">
                                      <p:cBhvr>
                                        <p:cTn id="13" dur="1500"/>
                                        <p:tgtEl>
                                          <p:spTgt spid="9"/>
                                        </p:tgtEl>
                                      </p:cBhvr>
                                    </p:animEffect>
                                  </p:childTnLst>
                                </p:cTn>
                              </p:par>
                              <p:par>
                                <p:cTn id="14" presetID="14" presetClass="entr" presetSubtype="5"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randombar(vertical)">
                                      <p:cBhvr>
                                        <p:cTn id="16" dur="1500"/>
                                        <p:tgtEl>
                                          <p:spTgt spid="8"/>
                                        </p:tgtEl>
                                      </p:cBhvr>
                                    </p:animEffect>
                                  </p:childTnLst>
                                </p:cTn>
                              </p:par>
                              <p:par>
                                <p:cTn id="17" presetID="14" presetClass="entr" presetSubtype="5"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vertical)">
                                      <p:cBhvr>
                                        <p:cTn id="19" dur="1500"/>
                                        <p:tgtEl>
                                          <p:spTgt spid="10"/>
                                        </p:tgtEl>
                                      </p:cBhvr>
                                    </p:animEffect>
                                  </p:childTnLst>
                                </p:cTn>
                              </p:par>
                              <p:par>
                                <p:cTn id="20" presetID="14" presetClass="entr" presetSubtype="5"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vertical)">
                                      <p:cBhvr>
                                        <p:cTn id="22" dur="1500"/>
                                        <p:tgtEl>
                                          <p:spTgt spid="11"/>
                                        </p:tgtEl>
                                      </p:cBhvr>
                                    </p:animEffect>
                                  </p:childTnLst>
                                </p:cTn>
                              </p:par>
                              <p:par>
                                <p:cTn id="23" presetID="14" presetClass="entr" presetSubtype="5"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randombar(vertical)">
                                      <p:cBhvr>
                                        <p:cTn id="25" dur="1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solidFill>
                  <a:srgbClr val="116E8A"/>
                </a:solidFill>
              </a:rPr>
              <a:t>TC Materials technology</a:t>
            </a:r>
          </a:p>
        </p:txBody>
      </p:sp>
      <p:sp>
        <p:nvSpPr>
          <p:cNvPr id="3" name="Tijdelijke aanduiding voor inhoud 2"/>
          <p:cNvSpPr>
            <a:spLocks noGrp="1"/>
          </p:cNvSpPr>
          <p:nvPr>
            <p:ph idx="1"/>
          </p:nvPr>
        </p:nvSpPr>
        <p:spPr/>
        <p:txBody>
          <a:bodyPr/>
          <a:lstStyle/>
          <a:p>
            <a:r>
              <a:rPr lang="en-US" dirty="0" smtClean="0"/>
              <a:t>Part of the department of Metallurgy and Materials Engineering (MTM)</a:t>
            </a:r>
            <a:endParaRPr lang="en-US" dirty="0"/>
          </a:p>
        </p:txBody>
      </p:sp>
      <p:graphicFrame>
        <p:nvGraphicFramePr>
          <p:cNvPr id="5" name="Table 5"/>
          <p:cNvGraphicFramePr>
            <a:graphicFrameLocks noGrp="1"/>
          </p:cNvGraphicFramePr>
          <p:nvPr>
            <p:extLst>
              <p:ext uri="{D42A27DB-BD31-4B8C-83A1-F6EECF244321}">
                <p14:modId xmlns:p14="http://schemas.microsoft.com/office/powerpoint/2010/main" val="2391695678"/>
              </p:ext>
            </p:extLst>
          </p:nvPr>
        </p:nvGraphicFramePr>
        <p:xfrm>
          <a:off x="571277" y="2235016"/>
          <a:ext cx="7961163" cy="3498240"/>
        </p:xfrm>
        <a:graphic>
          <a:graphicData uri="http://schemas.openxmlformats.org/drawingml/2006/table">
            <a:tbl>
              <a:tblPr firstRow="1" firstCol="1" bandRow="1">
                <a:tableStyleId>{5C22544A-7EE6-4342-B048-85BDC9FD1C3A}</a:tableStyleId>
              </a:tblPr>
              <a:tblGrid>
                <a:gridCol w="1934260"/>
                <a:gridCol w="6026903"/>
              </a:tblGrid>
              <a:tr h="468000">
                <a:tc>
                  <a:txBody>
                    <a:bodyPr/>
                    <a:lstStyle/>
                    <a:p>
                      <a:r>
                        <a:rPr lang="en-GB" sz="1600" b="0" noProof="0" dirty="0" smtClean="0"/>
                        <a:t>CAMPUS</a:t>
                      </a:r>
                      <a:endParaRPr lang="en-GB" sz="1600" b="0" noProof="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b="0" noProof="0" dirty="0" smtClean="0"/>
                        <a:t>TOPICS</a:t>
                      </a:r>
                      <a:endParaRPr lang="en-GB" sz="1600" b="0" noProof="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Ostend</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Polymer manufacturing</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Ghent</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Mechanics</a:t>
                      </a:r>
                      <a:r>
                        <a:rPr lang="en-GB" sz="1600" baseline="0" noProof="0" dirty="0" smtClean="0">
                          <a:solidFill>
                            <a:srgbClr val="116E8A"/>
                          </a:solidFill>
                        </a:rPr>
                        <a:t> of materials</a:t>
                      </a:r>
                      <a:endParaRPr lang="en-GB" sz="1600" noProof="0" dirty="0" smtClean="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De Nayer</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Composite materials</a:t>
                      </a:r>
                    </a:p>
                    <a:p>
                      <a:r>
                        <a:rPr lang="en-GB" sz="1600" noProof="0" dirty="0" smtClean="0">
                          <a:solidFill>
                            <a:srgbClr val="116E8A"/>
                          </a:solidFill>
                        </a:rPr>
                        <a:t>Welding</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Geel</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Group T</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Sustainable materials</a:t>
                      </a:r>
                    </a:p>
                    <a:p>
                      <a:r>
                        <a:rPr lang="en-GB" sz="1600" noProof="0" dirty="0" smtClean="0">
                          <a:solidFill>
                            <a:srgbClr val="116E8A"/>
                          </a:solidFill>
                        </a:rPr>
                        <a:t>Health (tissue engineering)</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Diepenbeek</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Polymer manufacturing</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359661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a:solidFill>
                  <a:srgbClr val="116E8A"/>
                </a:solidFill>
              </a:rPr>
              <a:t>TC </a:t>
            </a:r>
            <a:r>
              <a:rPr lang="en-US" dirty="0" smtClean="0">
                <a:solidFill>
                  <a:srgbClr val="116E8A"/>
                </a:solidFill>
              </a:rPr>
              <a:t>Bioengineering Technology</a:t>
            </a:r>
            <a:endParaRPr lang="en-US" dirty="0">
              <a:solidFill>
                <a:srgbClr val="116E8A"/>
              </a:solidFill>
            </a:endParaRPr>
          </a:p>
        </p:txBody>
      </p:sp>
      <p:sp>
        <p:nvSpPr>
          <p:cNvPr id="3" name="Tijdelijke aanduiding voor inhoud 2"/>
          <p:cNvSpPr>
            <a:spLocks noGrp="1"/>
          </p:cNvSpPr>
          <p:nvPr>
            <p:ph idx="1"/>
          </p:nvPr>
        </p:nvSpPr>
        <p:spPr/>
        <p:txBody>
          <a:bodyPr/>
          <a:lstStyle/>
          <a:p>
            <a:r>
              <a:rPr lang="en-US" dirty="0" smtClean="0"/>
              <a:t>Part of Department of Microbial and Molecular Systems</a:t>
            </a:r>
            <a:endParaRPr lang="en-US" dirty="0"/>
          </a:p>
        </p:txBody>
      </p:sp>
      <p:graphicFrame>
        <p:nvGraphicFramePr>
          <p:cNvPr id="5" name="Table 5"/>
          <p:cNvGraphicFramePr>
            <a:graphicFrameLocks noGrp="1"/>
          </p:cNvGraphicFramePr>
          <p:nvPr>
            <p:extLst>
              <p:ext uri="{D42A27DB-BD31-4B8C-83A1-F6EECF244321}">
                <p14:modId xmlns:p14="http://schemas.microsoft.com/office/powerpoint/2010/main" val="2223254202"/>
              </p:ext>
            </p:extLst>
          </p:nvPr>
        </p:nvGraphicFramePr>
        <p:xfrm>
          <a:off x="571277" y="1916832"/>
          <a:ext cx="7961163" cy="4075440"/>
        </p:xfrm>
        <a:graphic>
          <a:graphicData uri="http://schemas.openxmlformats.org/drawingml/2006/table">
            <a:tbl>
              <a:tblPr firstRow="1" firstCol="1" bandRow="1">
                <a:tableStyleId>{5C22544A-7EE6-4342-B048-85BDC9FD1C3A}</a:tableStyleId>
              </a:tblPr>
              <a:tblGrid>
                <a:gridCol w="1934260"/>
                <a:gridCol w="6026903"/>
              </a:tblGrid>
              <a:tr h="292288">
                <a:tc>
                  <a:txBody>
                    <a:bodyPr/>
                    <a:lstStyle/>
                    <a:p>
                      <a:r>
                        <a:rPr lang="en-GB" sz="1600" b="0" noProof="0" dirty="0" smtClean="0"/>
                        <a:t>CAMPUS</a:t>
                      </a:r>
                      <a:endParaRPr lang="en-GB" sz="1600" b="0" noProof="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b="0" noProof="0" dirty="0" smtClean="0"/>
                        <a:t>TOPICS</a:t>
                      </a:r>
                      <a:endParaRPr lang="en-GB" sz="1600" b="0" noProof="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Ostend</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Ghent</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Enzymes, fermentation and brewing</a:t>
                      </a:r>
                    </a:p>
                    <a:p>
                      <a:r>
                        <a:rPr lang="en-GB" sz="1600" noProof="0" dirty="0" err="1" smtClean="0">
                          <a:solidFill>
                            <a:srgbClr val="116E8A"/>
                          </a:solidFill>
                        </a:rPr>
                        <a:t>Techn</a:t>
                      </a:r>
                      <a:r>
                        <a:rPr lang="en-GB" sz="1600" noProof="0" dirty="0" smtClean="0">
                          <a:solidFill>
                            <a:srgbClr val="116E8A"/>
                          </a:solidFill>
                        </a:rPr>
                        <a:t>.</a:t>
                      </a:r>
                      <a:r>
                        <a:rPr lang="en-GB" sz="1600" baseline="0" noProof="0" dirty="0" smtClean="0">
                          <a:solidFill>
                            <a:srgbClr val="116E8A"/>
                          </a:solidFill>
                        </a:rPr>
                        <a:t> </a:t>
                      </a:r>
                      <a:r>
                        <a:rPr lang="en-GB" sz="1600" noProof="0" dirty="0" smtClean="0">
                          <a:solidFill>
                            <a:srgbClr val="116E8A"/>
                          </a:solidFill>
                        </a:rPr>
                        <a:t>&amp;</a:t>
                      </a:r>
                      <a:r>
                        <a:rPr lang="en-GB" sz="1600" baseline="0" noProof="0" dirty="0" smtClean="0">
                          <a:solidFill>
                            <a:srgbClr val="116E8A"/>
                          </a:solidFill>
                        </a:rPr>
                        <a:t> quality of animal products</a:t>
                      </a:r>
                      <a:endParaRPr lang="en-GB" sz="1600" noProof="0" dirty="0" smtClean="0">
                        <a:solidFill>
                          <a:srgbClr val="116E8A"/>
                        </a:solidFill>
                      </a:endParaRPr>
                    </a:p>
                    <a:p>
                      <a:r>
                        <a:rPr lang="en-GB" sz="1600" noProof="0" dirty="0" smtClean="0">
                          <a:solidFill>
                            <a:srgbClr val="116E8A"/>
                          </a:solidFill>
                        </a:rPr>
                        <a:t>Molecular scent chemistry</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De Nayer</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Microbiology</a:t>
                      </a:r>
                    </a:p>
                    <a:p>
                      <a:r>
                        <a:rPr lang="en-GB" sz="1600" noProof="0" dirty="0" smtClean="0">
                          <a:solidFill>
                            <a:srgbClr val="116E8A"/>
                          </a:solidFill>
                        </a:rPr>
                        <a:t>Bio information technology</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Geel</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baseline="0" noProof="0" dirty="0" smtClean="0">
                          <a:solidFill>
                            <a:srgbClr val="116E8A"/>
                          </a:solidFill>
                        </a:rPr>
                        <a:t>Soil and environment</a:t>
                      </a:r>
                    </a:p>
                    <a:p>
                      <a:r>
                        <a:rPr lang="en-GB" sz="1600" baseline="0" noProof="0" dirty="0" smtClean="0">
                          <a:solidFill>
                            <a:srgbClr val="116E8A"/>
                          </a:solidFill>
                        </a:rPr>
                        <a:t>Animal and welfare</a:t>
                      </a:r>
                    </a:p>
                    <a:p>
                      <a:r>
                        <a:rPr lang="en-GB" sz="1600" baseline="0" noProof="0" dirty="0" smtClean="0">
                          <a:solidFill>
                            <a:srgbClr val="116E8A"/>
                          </a:solidFill>
                        </a:rPr>
                        <a:t>Durable crop protection</a:t>
                      </a:r>
                    </a:p>
                    <a:p>
                      <a:r>
                        <a:rPr lang="en-GB" sz="1600" baseline="0" noProof="0" dirty="0" smtClean="0">
                          <a:solidFill>
                            <a:srgbClr val="116E8A"/>
                          </a:solidFill>
                        </a:rPr>
                        <a:t>Conserving texture of nutrition</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Group T</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0">
                <a:tc>
                  <a:txBody>
                    <a:bodyPr/>
                    <a:lstStyle/>
                    <a:p>
                      <a:r>
                        <a:rPr lang="en-GB" sz="1600" noProof="0" dirty="0" smtClean="0">
                          <a:solidFill>
                            <a:schemeClr val="bg1"/>
                          </a:solidFill>
                        </a:rPr>
                        <a:t>Diepenbeek</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944872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en-US" dirty="0">
                <a:solidFill>
                  <a:srgbClr val="116E8A"/>
                </a:solidFill>
              </a:rPr>
              <a:t>TC </a:t>
            </a:r>
            <a:r>
              <a:rPr lang="nl-BE" dirty="0" err="1">
                <a:solidFill>
                  <a:srgbClr val="116E8A"/>
                </a:solidFill>
              </a:rPr>
              <a:t>Mechanical</a:t>
            </a:r>
            <a:r>
              <a:rPr lang="nl-BE" dirty="0">
                <a:solidFill>
                  <a:srgbClr val="116E8A"/>
                </a:solidFill>
              </a:rPr>
              <a:t> Engineering </a:t>
            </a:r>
            <a:r>
              <a:rPr lang="nl-BE" dirty="0" smtClean="0">
                <a:solidFill>
                  <a:srgbClr val="116E8A"/>
                </a:solidFill>
              </a:rPr>
              <a:t>Technology</a:t>
            </a:r>
            <a:endParaRPr lang="en-US" dirty="0">
              <a:solidFill>
                <a:srgbClr val="116E8A"/>
              </a:solidFill>
            </a:endParaRPr>
          </a:p>
        </p:txBody>
      </p:sp>
      <p:sp>
        <p:nvSpPr>
          <p:cNvPr id="3" name="Tijdelijke aanduiding voor inhoud 2"/>
          <p:cNvSpPr>
            <a:spLocks noGrp="1"/>
          </p:cNvSpPr>
          <p:nvPr>
            <p:ph idx="1"/>
          </p:nvPr>
        </p:nvSpPr>
        <p:spPr>
          <a:xfrm>
            <a:off x="540000" y="1316783"/>
            <a:ext cx="8334000" cy="4776513"/>
          </a:xfrm>
        </p:spPr>
        <p:txBody>
          <a:bodyPr/>
          <a:lstStyle/>
          <a:p>
            <a:r>
              <a:rPr lang="en-US" dirty="0" smtClean="0"/>
              <a:t>Part of the department of Mechanical Engineering</a:t>
            </a:r>
            <a:endParaRPr lang="en-US" dirty="0"/>
          </a:p>
        </p:txBody>
      </p:sp>
      <p:graphicFrame>
        <p:nvGraphicFramePr>
          <p:cNvPr id="5" name="Table 5"/>
          <p:cNvGraphicFramePr>
            <a:graphicFrameLocks noGrp="1"/>
          </p:cNvGraphicFramePr>
          <p:nvPr>
            <p:extLst>
              <p:ext uri="{D42A27DB-BD31-4B8C-83A1-F6EECF244321}">
                <p14:modId xmlns:p14="http://schemas.microsoft.com/office/powerpoint/2010/main" val="785587343"/>
              </p:ext>
            </p:extLst>
          </p:nvPr>
        </p:nvGraphicFramePr>
        <p:xfrm>
          <a:off x="571277" y="1988840"/>
          <a:ext cx="7961163" cy="3964320"/>
        </p:xfrm>
        <a:graphic>
          <a:graphicData uri="http://schemas.openxmlformats.org/drawingml/2006/table">
            <a:tbl>
              <a:tblPr firstRow="1" firstCol="1" bandRow="1">
                <a:tableStyleId>{5C22544A-7EE6-4342-B048-85BDC9FD1C3A}</a:tableStyleId>
              </a:tblPr>
              <a:tblGrid>
                <a:gridCol w="1934260"/>
                <a:gridCol w="6026903"/>
              </a:tblGrid>
              <a:tr h="468000">
                <a:tc>
                  <a:txBody>
                    <a:bodyPr/>
                    <a:lstStyle/>
                    <a:p>
                      <a:r>
                        <a:rPr lang="en-GB" sz="1600" b="0" noProof="0" dirty="0" smtClean="0"/>
                        <a:t>CAMPUS</a:t>
                      </a:r>
                      <a:endParaRPr lang="en-GB" sz="1600" b="0" noProof="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b="0" noProof="0" dirty="0" smtClean="0"/>
                        <a:t>TOPICS</a:t>
                      </a:r>
                      <a:endParaRPr lang="en-GB" sz="1600" b="0" noProof="0" dirty="0"/>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Ostend</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Light-weight construction</a:t>
                      </a:r>
                    </a:p>
                    <a:p>
                      <a:r>
                        <a:rPr lang="en-GB" sz="1600" noProof="0" dirty="0" smtClean="0">
                          <a:solidFill>
                            <a:srgbClr val="116E8A"/>
                          </a:solidFill>
                        </a:rPr>
                        <a:t>Mechatronics</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Ghent</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Control systems &amp; mechatronics</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De Nayer</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Manufacturing technologies</a:t>
                      </a:r>
                    </a:p>
                    <a:p>
                      <a:r>
                        <a:rPr lang="en-GB" sz="1600" noProof="0" dirty="0" smtClean="0">
                          <a:solidFill>
                            <a:srgbClr val="116E8A"/>
                          </a:solidFill>
                        </a:rPr>
                        <a:t>Design with uncertainty</a:t>
                      </a:r>
                    </a:p>
                    <a:p>
                      <a:r>
                        <a:rPr lang="en-GB" sz="1600" noProof="0" dirty="0" smtClean="0">
                          <a:solidFill>
                            <a:srgbClr val="116E8A"/>
                          </a:solidFill>
                        </a:rPr>
                        <a:t>Energy</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Geel</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Biomechanics</a:t>
                      </a:r>
                    </a:p>
                    <a:p>
                      <a:r>
                        <a:rPr lang="en-GB" sz="1600" noProof="0" dirty="0" smtClean="0">
                          <a:solidFill>
                            <a:srgbClr val="116E8A"/>
                          </a:solidFill>
                        </a:rPr>
                        <a:t>Energy</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Group T</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smtClean="0">
                          <a:solidFill>
                            <a:srgbClr val="116E8A"/>
                          </a:solidFill>
                        </a:rPr>
                        <a:t>Sustainable engineering</a:t>
                      </a:r>
                    </a:p>
                    <a:p>
                      <a:r>
                        <a:rPr lang="en-GB" sz="1600" noProof="0" dirty="0" smtClean="0">
                          <a:solidFill>
                            <a:srgbClr val="116E8A"/>
                          </a:solidFill>
                        </a:rPr>
                        <a:t>Health</a:t>
                      </a:r>
                      <a:r>
                        <a:rPr lang="en-GB" sz="1600" baseline="0" noProof="0" dirty="0" smtClean="0">
                          <a:solidFill>
                            <a:srgbClr val="116E8A"/>
                          </a:solidFill>
                        </a:rPr>
                        <a:t> engineering: medical devices &amp; instrumentation</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r h="468000">
                <a:tc>
                  <a:txBody>
                    <a:bodyPr/>
                    <a:lstStyle/>
                    <a:p>
                      <a:r>
                        <a:rPr lang="en-GB" sz="1600" noProof="0" dirty="0" smtClean="0">
                          <a:solidFill>
                            <a:schemeClr val="bg1"/>
                          </a:solidFill>
                        </a:rPr>
                        <a:t>Diepenbeek</a:t>
                      </a:r>
                      <a:endParaRPr lang="en-GB" sz="1600" noProof="0" dirty="0">
                        <a:solidFill>
                          <a:schemeClr val="bg1"/>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a:txBody>
                    <a:bodyPr/>
                    <a:lstStyle/>
                    <a:p>
                      <a:r>
                        <a:rPr lang="en-GB" sz="1600" noProof="0" dirty="0" err="1" smtClean="0">
                          <a:solidFill>
                            <a:srgbClr val="116E8A"/>
                          </a:solidFill>
                        </a:rPr>
                        <a:t>Automatisation</a:t>
                      </a:r>
                      <a:r>
                        <a:rPr lang="en-GB" sz="1600" noProof="0" dirty="0" smtClean="0">
                          <a:solidFill>
                            <a:srgbClr val="116E8A"/>
                          </a:solidFill>
                        </a:rPr>
                        <a:t> &amp; robotics</a:t>
                      </a:r>
                      <a:endParaRPr lang="en-GB" sz="1600" noProof="0" dirty="0">
                        <a:solidFill>
                          <a:srgbClr val="116E8A"/>
                        </a:solidFill>
                      </a:endParaRP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700031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ormAutofit fontScale="90000"/>
          </a:bodyPr>
          <a:lstStyle/>
          <a:p>
            <a:pPr algn="ctr"/>
            <a:r>
              <a:rPr lang="nl-BE" sz="3200" dirty="0" smtClean="0"/>
              <a:t>MEER OVER DE </a:t>
            </a:r>
            <a:br>
              <a:rPr lang="nl-BE" sz="3200" dirty="0" smtClean="0"/>
            </a:br>
            <a:r>
              <a:rPr lang="nl-BE" sz="3200" dirty="0" smtClean="0"/>
              <a:t>FACULTEIT INDUSTRIËLE INGENIEURSWETENSCHAPPEN</a:t>
            </a:r>
            <a:endParaRPr lang="nl-BE" sz="3200" dirty="0"/>
          </a:p>
        </p:txBody>
      </p:sp>
      <p:sp>
        <p:nvSpPr>
          <p:cNvPr id="9" name="Ondertitel 2"/>
          <p:cNvSpPr>
            <a:spLocks noGrp="1"/>
          </p:cNvSpPr>
          <p:nvPr>
            <p:ph type="subTitle" idx="4294967295"/>
          </p:nvPr>
        </p:nvSpPr>
        <p:spPr>
          <a:xfrm>
            <a:off x="2843808" y="2996952"/>
            <a:ext cx="5832648" cy="2622799"/>
          </a:xfrm>
          <a:solidFill>
            <a:schemeClr val="accent1">
              <a:lumMod val="20000"/>
              <a:lumOff val="80000"/>
            </a:schemeClr>
          </a:solidFill>
        </p:spPr>
        <p:txBody>
          <a:bodyPr lIns="1116000" tIns="0" anchor="ctr"/>
          <a:lstStyle/>
          <a:p>
            <a:pPr marL="0" indent="0">
              <a:spcAft>
                <a:spcPts val="600"/>
              </a:spcAft>
              <a:buNone/>
            </a:pPr>
            <a:r>
              <a:rPr lang="en-US" dirty="0" smtClean="0">
                <a:solidFill>
                  <a:srgbClr val="116E8A"/>
                </a:solidFill>
              </a:rPr>
              <a:t>www.iiw.kuleuven.be</a:t>
            </a:r>
          </a:p>
          <a:p>
            <a:pPr marL="0" indent="0">
              <a:spcAft>
                <a:spcPts val="600"/>
              </a:spcAft>
              <a:buNone/>
            </a:pPr>
            <a:r>
              <a:rPr lang="en-US" dirty="0" smtClean="0">
                <a:solidFill>
                  <a:srgbClr val="116E8A"/>
                </a:solidFill>
              </a:rPr>
              <a:t>facebook.com/</a:t>
            </a:r>
            <a:r>
              <a:rPr lang="en-US" dirty="0" err="1" smtClean="0">
                <a:solidFill>
                  <a:srgbClr val="116E8A"/>
                </a:solidFill>
              </a:rPr>
              <a:t>FaculteitIIW</a:t>
            </a:r>
            <a:endParaRPr lang="en-US" dirty="0" smtClean="0">
              <a:solidFill>
                <a:srgbClr val="116E8A"/>
              </a:solidFill>
            </a:endParaRPr>
          </a:p>
          <a:p>
            <a:pPr marL="0" indent="0">
              <a:spcAft>
                <a:spcPts val="600"/>
              </a:spcAft>
              <a:buNone/>
            </a:pPr>
            <a:endParaRPr lang="en-US" dirty="0" smtClean="0">
              <a:solidFill>
                <a:srgbClr val="116E8A"/>
              </a:solidFill>
            </a:endParaRPr>
          </a:p>
          <a:p>
            <a:pPr marL="0" indent="0">
              <a:spcAft>
                <a:spcPts val="600"/>
              </a:spcAft>
              <a:buNone/>
            </a:pPr>
            <a:r>
              <a:rPr lang="en-US" dirty="0" smtClean="0">
                <a:solidFill>
                  <a:srgbClr val="116E8A"/>
                </a:solidFill>
                <a:hlinkClick r:id="rId2"/>
              </a:rPr>
              <a:t>info.iiw@kuleuven.be</a:t>
            </a:r>
            <a:r>
              <a:rPr lang="en-US" dirty="0" smtClean="0">
                <a:solidFill>
                  <a:srgbClr val="116E8A"/>
                </a:solidFill>
              </a:rPr>
              <a:t> or </a:t>
            </a:r>
            <a:r>
              <a:rPr lang="en-US" dirty="0" smtClean="0">
                <a:solidFill>
                  <a:srgbClr val="116E8A"/>
                </a:solidFill>
                <a:hlinkClick r:id="rId3"/>
              </a:rPr>
              <a:t>fet@kuleuven.be</a:t>
            </a:r>
            <a:r>
              <a:rPr lang="en-US" dirty="0" smtClean="0">
                <a:solidFill>
                  <a:srgbClr val="116E8A"/>
                </a:solidFill>
              </a:rPr>
              <a:t> </a:t>
            </a:r>
            <a:endParaRPr lang="en-US" dirty="0" smtClean="0">
              <a:solidFill>
                <a:srgbClr val="116E8A"/>
              </a:solidFill>
            </a:endParaRPr>
          </a:p>
        </p:txBody>
      </p:sp>
      <p:pic>
        <p:nvPicPr>
          <p:cNvPr id="4" name="Picture 3"/>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420948" y="3373839"/>
            <a:ext cx="304800" cy="314325"/>
          </a:xfrm>
          <a:prstGeom prst="rect">
            <a:avLst/>
          </a:prstGeom>
          <a:noFill/>
          <a:ln>
            <a:noFill/>
          </a:ln>
        </p:spPr>
      </p:pic>
      <p:pic>
        <p:nvPicPr>
          <p:cNvPr id="13" name="Picture 12"/>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420948" y="4924400"/>
            <a:ext cx="304800" cy="304800"/>
          </a:xfrm>
          <a:prstGeom prst="rect">
            <a:avLst/>
          </a:prstGeom>
        </p:spPr>
      </p:pic>
      <p:pic>
        <p:nvPicPr>
          <p:cNvPr id="14" name="Picture 13"/>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3410952" y="3916288"/>
            <a:ext cx="304800" cy="304800"/>
          </a:xfrm>
          <a:prstGeom prst="rect">
            <a:avLst/>
          </a:prstGeom>
        </p:spPr>
      </p:pic>
      <p:sp>
        <p:nvSpPr>
          <p:cNvPr id="17" name="Rectangle 16"/>
          <p:cNvSpPr/>
          <p:nvPr/>
        </p:nvSpPr>
        <p:spPr>
          <a:xfrm>
            <a:off x="1" y="332656"/>
            <a:ext cx="9180513" cy="1165760"/>
          </a:xfrm>
          <a:prstGeom prst="rect">
            <a:avLst/>
          </a:prstGeom>
          <a:solidFill>
            <a:srgbClr val="1D8D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8" name="Title 1"/>
          <p:cNvSpPr txBox="1">
            <a:spLocks/>
          </p:cNvSpPr>
          <p:nvPr/>
        </p:nvSpPr>
        <p:spPr>
          <a:xfrm>
            <a:off x="423257" y="649876"/>
            <a:ext cx="8334000" cy="531320"/>
          </a:xfrm>
          <a:prstGeom prst="rect">
            <a:avLst/>
          </a:prstGeom>
        </p:spPr>
        <p:txBody>
          <a:bodyPr anchor="ctr">
            <a:normAutofit fontScale="90000" lnSpcReduction="10000"/>
          </a:bodyPr>
          <a:lstStyle>
            <a:lvl1pPr algn="l" defTabSz="914400" rtl="0" eaLnBrk="1" latinLnBrk="0" hangingPunct="1">
              <a:spcBef>
                <a:spcPct val="0"/>
              </a:spcBef>
              <a:buNone/>
              <a:defRPr sz="3200" kern="1200" baseline="0">
                <a:solidFill>
                  <a:schemeClr val="bg1"/>
                </a:solidFill>
                <a:latin typeface="Arial" pitchFamily="34" charset="0"/>
                <a:ea typeface="+mj-ea"/>
                <a:cs typeface="Arial" pitchFamily="34" charset="0"/>
              </a:defRPr>
            </a:lvl1pPr>
          </a:lstStyle>
          <a:p>
            <a:r>
              <a:rPr lang="nl-BE" dirty="0" smtClean="0"/>
              <a:t>More </a:t>
            </a:r>
            <a:r>
              <a:rPr lang="nl-BE" dirty="0" err="1" smtClean="0"/>
              <a:t>about</a:t>
            </a:r>
            <a:r>
              <a:rPr lang="nl-BE" dirty="0" smtClean="0"/>
              <a:t> </a:t>
            </a:r>
            <a:r>
              <a:rPr lang="nl-BE" dirty="0" err="1" smtClean="0"/>
              <a:t>the</a:t>
            </a:r>
            <a:r>
              <a:rPr lang="nl-BE" dirty="0" smtClean="0"/>
              <a:t> </a:t>
            </a:r>
            <a:r>
              <a:rPr lang="nl-BE" dirty="0" err="1" smtClean="0"/>
              <a:t>faculty</a:t>
            </a:r>
            <a:r>
              <a:rPr lang="nl-BE" dirty="0" smtClean="0"/>
              <a:t> </a:t>
            </a:r>
            <a:endParaRPr lang="nl-BE" dirty="0"/>
          </a:p>
        </p:txBody>
      </p:sp>
    </p:spTree>
    <p:extLst>
      <p:ext uri="{BB962C8B-B14F-4D97-AF65-F5344CB8AC3E}">
        <p14:creationId xmlns:p14="http://schemas.microsoft.com/office/powerpoint/2010/main" val="30473014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Group 77"/>
          <p:cNvGrpSpPr/>
          <p:nvPr/>
        </p:nvGrpSpPr>
        <p:grpSpPr>
          <a:xfrm>
            <a:off x="0" y="5871680"/>
            <a:ext cx="9144000" cy="981990"/>
            <a:chOff x="0" y="5876010"/>
            <a:chExt cx="9144000" cy="981990"/>
          </a:xfrm>
        </p:grpSpPr>
        <p:sp>
          <p:nvSpPr>
            <p:cNvPr id="79" name="Rectangle 78"/>
            <p:cNvSpPr/>
            <p:nvPr/>
          </p:nvSpPr>
          <p:spPr>
            <a:xfrm>
              <a:off x="0" y="6367005"/>
              <a:ext cx="9144000" cy="490995"/>
            </a:xfrm>
            <a:prstGeom prst="rect">
              <a:avLst/>
            </a:prstGeom>
            <a:solidFill>
              <a:srgbClr val="116E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81" name="Rectangle 80"/>
            <p:cNvSpPr/>
            <p:nvPr/>
          </p:nvSpPr>
          <p:spPr>
            <a:xfrm>
              <a:off x="0" y="5876010"/>
              <a:ext cx="9144000" cy="4909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grpSp>
      <p:sp>
        <p:nvSpPr>
          <p:cNvPr id="19" name="Rectangle 18"/>
          <p:cNvSpPr/>
          <p:nvPr/>
        </p:nvSpPr>
        <p:spPr>
          <a:xfrm>
            <a:off x="7615081" y="3179829"/>
            <a:ext cx="1493423" cy="2049371"/>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latin typeface="Calibri" panose="020F0502020204030204" pitchFamily="34" charset="0"/>
            </a:endParaRPr>
          </a:p>
        </p:txBody>
      </p:sp>
      <p:sp>
        <p:nvSpPr>
          <p:cNvPr id="92" name="Rectangle 91"/>
          <p:cNvSpPr/>
          <p:nvPr/>
        </p:nvSpPr>
        <p:spPr>
          <a:xfrm>
            <a:off x="179512" y="4149080"/>
            <a:ext cx="6984776"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400" dirty="0" smtClean="0">
                <a:solidFill>
                  <a:srgbClr val="00407A">
                    <a:lumMod val="50000"/>
                  </a:srgbClr>
                </a:solidFill>
                <a:latin typeface="Calibri" panose="020F0502020204030204" pitchFamily="34" charset="0"/>
              </a:rPr>
              <a:t>Electrical Engineering</a:t>
            </a:r>
            <a:endParaRPr lang="en-US" sz="1400" dirty="0">
              <a:solidFill>
                <a:srgbClr val="00407A">
                  <a:lumMod val="50000"/>
                </a:srgbClr>
              </a:solidFill>
              <a:latin typeface="Calibri" panose="020F0502020204030204" pitchFamily="34" charset="0"/>
            </a:endParaRPr>
          </a:p>
        </p:txBody>
      </p:sp>
      <p:sp>
        <p:nvSpPr>
          <p:cNvPr id="93" name="Rectangle 92"/>
          <p:cNvSpPr/>
          <p:nvPr/>
        </p:nvSpPr>
        <p:spPr>
          <a:xfrm>
            <a:off x="179512" y="4437112"/>
            <a:ext cx="6984776"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400" dirty="0" smtClean="0">
                <a:solidFill>
                  <a:srgbClr val="00407A">
                    <a:lumMod val="50000"/>
                  </a:srgbClr>
                </a:solidFill>
                <a:latin typeface="Calibri" panose="020F0502020204030204" pitchFamily="34" charset="0"/>
              </a:rPr>
              <a:t>Civil Engineering</a:t>
            </a:r>
            <a:endParaRPr lang="en-US" sz="1400" dirty="0">
              <a:solidFill>
                <a:srgbClr val="00407A">
                  <a:lumMod val="50000"/>
                </a:srgbClr>
              </a:solidFill>
              <a:latin typeface="Calibri" panose="020F0502020204030204" pitchFamily="34" charset="0"/>
            </a:endParaRPr>
          </a:p>
        </p:txBody>
      </p:sp>
      <p:sp>
        <p:nvSpPr>
          <p:cNvPr id="94" name="Rectangle 93"/>
          <p:cNvSpPr/>
          <p:nvPr/>
        </p:nvSpPr>
        <p:spPr>
          <a:xfrm>
            <a:off x="179512" y="4725144"/>
            <a:ext cx="6984776"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400" dirty="0" smtClean="0">
                <a:solidFill>
                  <a:srgbClr val="00407A">
                    <a:lumMod val="50000"/>
                  </a:srgbClr>
                </a:solidFill>
                <a:latin typeface="Calibri" panose="020F0502020204030204" pitchFamily="34" charset="0"/>
              </a:rPr>
              <a:t>Chemical Engineering</a:t>
            </a:r>
            <a:endParaRPr lang="en-US" sz="1400" dirty="0">
              <a:solidFill>
                <a:srgbClr val="00407A">
                  <a:lumMod val="50000"/>
                </a:srgbClr>
              </a:solidFill>
              <a:latin typeface="Calibri" panose="020F0502020204030204" pitchFamily="34" charset="0"/>
            </a:endParaRPr>
          </a:p>
        </p:txBody>
      </p:sp>
      <p:sp>
        <p:nvSpPr>
          <p:cNvPr id="95" name="Rectangle 94"/>
          <p:cNvSpPr/>
          <p:nvPr/>
        </p:nvSpPr>
        <p:spPr>
          <a:xfrm>
            <a:off x="179512" y="5013176"/>
            <a:ext cx="6984776"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400" dirty="0" smtClean="0">
                <a:solidFill>
                  <a:srgbClr val="00407A">
                    <a:lumMod val="50000"/>
                  </a:srgbClr>
                </a:solidFill>
                <a:latin typeface="Calibri" panose="020F0502020204030204" pitchFamily="34" charset="0"/>
              </a:rPr>
              <a:t>Bio-systems </a:t>
            </a:r>
            <a:r>
              <a:rPr lang="en-US" sz="1400" dirty="0" err="1" smtClean="0">
                <a:solidFill>
                  <a:srgbClr val="00407A">
                    <a:lumMod val="50000"/>
                  </a:srgbClr>
                </a:solidFill>
                <a:latin typeface="Calibri" panose="020F0502020204030204" pitchFamily="34" charset="0"/>
              </a:rPr>
              <a:t>Engieering</a:t>
            </a:r>
            <a:endParaRPr lang="en-US" sz="1400" dirty="0">
              <a:solidFill>
                <a:srgbClr val="00407A">
                  <a:lumMod val="50000"/>
                </a:srgbClr>
              </a:solidFill>
              <a:latin typeface="Calibri" panose="020F0502020204030204" pitchFamily="34" charset="0"/>
            </a:endParaRPr>
          </a:p>
        </p:txBody>
      </p:sp>
      <p:sp>
        <p:nvSpPr>
          <p:cNvPr id="96" name="Rectangle 95"/>
          <p:cNvSpPr/>
          <p:nvPr/>
        </p:nvSpPr>
        <p:spPr>
          <a:xfrm>
            <a:off x="179512" y="5301208"/>
            <a:ext cx="6984776"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400" dirty="0" err="1" smtClean="0">
                <a:solidFill>
                  <a:srgbClr val="00407A">
                    <a:lumMod val="50000"/>
                  </a:srgbClr>
                </a:solidFill>
                <a:latin typeface="Calibri" panose="020F0502020204030204" pitchFamily="34" charset="0"/>
              </a:rPr>
              <a:t>Maths</a:t>
            </a:r>
            <a:endParaRPr lang="en-US" sz="1400" dirty="0">
              <a:solidFill>
                <a:srgbClr val="00407A">
                  <a:lumMod val="50000"/>
                </a:srgbClr>
              </a:solidFill>
              <a:latin typeface="Calibri" panose="020F0502020204030204" pitchFamily="34" charset="0"/>
            </a:endParaRPr>
          </a:p>
        </p:txBody>
      </p:sp>
      <p:sp>
        <p:nvSpPr>
          <p:cNvPr id="97" name="Rectangle 96"/>
          <p:cNvSpPr/>
          <p:nvPr/>
        </p:nvSpPr>
        <p:spPr>
          <a:xfrm>
            <a:off x="179512" y="5589240"/>
            <a:ext cx="6984776"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400" dirty="0" smtClean="0">
                <a:solidFill>
                  <a:srgbClr val="00407A">
                    <a:lumMod val="50000"/>
                  </a:srgbClr>
                </a:solidFill>
                <a:latin typeface="Calibri" panose="020F0502020204030204" pitchFamily="34" charset="0"/>
              </a:rPr>
              <a:t>Architecture</a:t>
            </a:r>
            <a:endParaRPr lang="en-US" sz="1400" dirty="0">
              <a:solidFill>
                <a:srgbClr val="00407A">
                  <a:lumMod val="50000"/>
                </a:srgbClr>
              </a:solidFill>
              <a:latin typeface="Calibri" panose="020F0502020204030204" pitchFamily="34" charset="0"/>
            </a:endParaRPr>
          </a:p>
        </p:txBody>
      </p:sp>
      <p:sp>
        <p:nvSpPr>
          <p:cNvPr id="98" name="Rectangle 97"/>
          <p:cNvSpPr/>
          <p:nvPr/>
        </p:nvSpPr>
        <p:spPr>
          <a:xfrm>
            <a:off x="179512" y="5877272"/>
            <a:ext cx="6984776"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400" dirty="0" smtClean="0">
                <a:solidFill>
                  <a:srgbClr val="00407A">
                    <a:lumMod val="50000"/>
                  </a:srgbClr>
                </a:solidFill>
                <a:latin typeface="Calibri" panose="020F0502020204030204" pitchFamily="34" charset="0"/>
              </a:rPr>
              <a:t>……</a:t>
            </a:r>
            <a:endParaRPr lang="en-US" sz="1400" dirty="0">
              <a:solidFill>
                <a:srgbClr val="00407A">
                  <a:lumMod val="50000"/>
                </a:srgbClr>
              </a:solidFill>
              <a:latin typeface="Calibri" panose="020F0502020204030204" pitchFamily="34" charset="0"/>
            </a:endParaRPr>
          </a:p>
        </p:txBody>
      </p:sp>
      <p:sp>
        <p:nvSpPr>
          <p:cNvPr id="22" name="Rectangle 21"/>
          <p:cNvSpPr/>
          <p:nvPr/>
        </p:nvSpPr>
        <p:spPr>
          <a:xfrm>
            <a:off x="179512" y="3861048"/>
            <a:ext cx="6984776" cy="21602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400" dirty="0" smtClean="0">
                <a:solidFill>
                  <a:srgbClr val="00407A">
                    <a:lumMod val="50000"/>
                  </a:srgbClr>
                </a:solidFill>
                <a:latin typeface="Calibri" panose="020F0502020204030204" pitchFamily="34" charset="0"/>
              </a:rPr>
              <a:t>Mechanical Engineering</a:t>
            </a:r>
            <a:endParaRPr lang="en-US" sz="1400" dirty="0">
              <a:solidFill>
                <a:srgbClr val="00407A">
                  <a:lumMod val="50000"/>
                </a:srgbClr>
              </a:solidFill>
              <a:latin typeface="Calibri" panose="020F0502020204030204" pitchFamily="34" charset="0"/>
            </a:endParaRPr>
          </a:p>
        </p:txBody>
      </p:sp>
      <p:sp>
        <p:nvSpPr>
          <p:cNvPr id="64" name="Rectangle 63"/>
          <p:cNvSpPr/>
          <p:nvPr/>
        </p:nvSpPr>
        <p:spPr>
          <a:xfrm>
            <a:off x="1218112" y="3717032"/>
            <a:ext cx="663529" cy="2592288"/>
          </a:xfrm>
          <a:prstGeom prst="rect">
            <a:avLst/>
          </a:prstGeom>
          <a:solidFill>
            <a:schemeClr val="accent2">
              <a:lumMod val="20000"/>
              <a:lumOff val="8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latin typeface="Calibri" panose="020F0502020204030204" pitchFamily="34" charset="0"/>
            </a:endParaRPr>
          </a:p>
        </p:txBody>
      </p:sp>
      <p:sp>
        <p:nvSpPr>
          <p:cNvPr id="70" name="Rectangle 69"/>
          <p:cNvSpPr/>
          <p:nvPr/>
        </p:nvSpPr>
        <p:spPr>
          <a:xfrm>
            <a:off x="2063440" y="3717032"/>
            <a:ext cx="663529" cy="2592288"/>
          </a:xfrm>
          <a:prstGeom prst="rect">
            <a:avLst/>
          </a:prstGeom>
          <a:solidFill>
            <a:schemeClr val="accent2">
              <a:lumMod val="20000"/>
              <a:lumOff val="8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latin typeface="Calibri" panose="020F0502020204030204" pitchFamily="34" charset="0"/>
            </a:endParaRPr>
          </a:p>
        </p:txBody>
      </p:sp>
      <p:sp>
        <p:nvSpPr>
          <p:cNvPr id="72" name="Rectangle 71"/>
          <p:cNvSpPr/>
          <p:nvPr/>
        </p:nvSpPr>
        <p:spPr>
          <a:xfrm>
            <a:off x="2914501" y="3717032"/>
            <a:ext cx="687602" cy="2592288"/>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0000"/>
              </a:solidFill>
              <a:latin typeface="Calibri" panose="020F0502020204030204" pitchFamily="34" charset="0"/>
            </a:endParaRPr>
          </a:p>
        </p:txBody>
      </p:sp>
      <p:sp>
        <p:nvSpPr>
          <p:cNvPr id="73" name="Rectangle 72"/>
          <p:cNvSpPr/>
          <p:nvPr/>
        </p:nvSpPr>
        <p:spPr>
          <a:xfrm>
            <a:off x="3923928" y="3717032"/>
            <a:ext cx="672395" cy="2592288"/>
          </a:xfrm>
          <a:prstGeom prst="rect">
            <a:avLst/>
          </a:prstGeom>
          <a:solidFill>
            <a:schemeClr val="accent2">
              <a:lumMod val="20000"/>
              <a:lumOff val="8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latin typeface="Calibri" panose="020F0502020204030204" pitchFamily="34" charset="0"/>
            </a:endParaRPr>
          </a:p>
        </p:txBody>
      </p:sp>
      <p:sp>
        <p:nvSpPr>
          <p:cNvPr id="46" name="Rectangle 45"/>
          <p:cNvSpPr/>
          <p:nvPr/>
        </p:nvSpPr>
        <p:spPr>
          <a:xfrm>
            <a:off x="347604" y="2309971"/>
            <a:ext cx="1920140" cy="830997"/>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latin typeface="Calibri" panose="020F0502020204030204" pitchFamily="34" charset="0"/>
            </a:endParaRPr>
          </a:p>
        </p:txBody>
      </p:sp>
      <p:sp>
        <p:nvSpPr>
          <p:cNvPr id="49" name="Rectangle 48"/>
          <p:cNvSpPr/>
          <p:nvPr/>
        </p:nvSpPr>
        <p:spPr>
          <a:xfrm>
            <a:off x="2843808" y="1217077"/>
            <a:ext cx="2952328" cy="64807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latin typeface="Calibri" panose="020F0502020204030204" pitchFamily="34" charset="0"/>
            </a:endParaRPr>
          </a:p>
        </p:txBody>
      </p:sp>
      <p:sp>
        <p:nvSpPr>
          <p:cNvPr id="47" name="Rectangle 46"/>
          <p:cNvSpPr/>
          <p:nvPr/>
        </p:nvSpPr>
        <p:spPr>
          <a:xfrm>
            <a:off x="3362975" y="2309971"/>
            <a:ext cx="1920140" cy="830997"/>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latin typeface="Calibri" panose="020F0502020204030204" pitchFamily="34" charset="0"/>
            </a:endParaRPr>
          </a:p>
        </p:txBody>
      </p:sp>
      <p:sp>
        <p:nvSpPr>
          <p:cNvPr id="48" name="Rectangle 47"/>
          <p:cNvSpPr/>
          <p:nvPr/>
        </p:nvSpPr>
        <p:spPr>
          <a:xfrm>
            <a:off x="6900332" y="2309971"/>
            <a:ext cx="1920140" cy="830997"/>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latin typeface="Calibri" panose="020F0502020204030204" pitchFamily="34" charset="0"/>
            </a:endParaRPr>
          </a:p>
        </p:txBody>
      </p:sp>
      <p:sp>
        <p:nvSpPr>
          <p:cNvPr id="16" name="Rectangle 15"/>
          <p:cNvSpPr/>
          <p:nvPr/>
        </p:nvSpPr>
        <p:spPr>
          <a:xfrm>
            <a:off x="354016" y="3717032"/>
            <a:ext cx="663529" cy="2592288"/>
          </a:xfrm>
          <a:prstGeom prst="rect">
            <a:avLst/>
          </a:prstGeom>
          <a:solidFill>
            <a:schemeClr val="accent2">
              <a:lumMod val="20000"/>
              <a:lumOff val="80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latin typeface="Calibri" panose="020F0502020204030204" pitchFamily="34" charset="0"/>
            </a:endParaRPr>
          </a:p>
        </p:txBody>
      </p:sp>
      <p:sp>
        <p:nvSpPr>
          <p:cNvPr id="8" name="TextBox 7"/>
          <p:cNvSpPr txBox="1"/>
          <p:nvPr/>
        </p:nvSpPr>
        <p:spPr>
          <a:xfrm rot="16200000">
            <a:off x="-192623" y="5433559"/>
            <a:ext cx="1441820" cy="276999"/>
          </a:xfrm>
          <a:prstGeom prst="rect">
            <a:avLst/>
          </a:prstGeom>
          <a:noFill/>
        </p:spPr>
        <p:txBody>
          <a:bodyPr wrap="square" rtlCol="0">
            <a:spAutoFit/>
          </a:bodyPr>
          <a:lstStyle/>
          <a:p>
            <a:r>
              <a:rPr lang="nl-BE" sz="1200" b="1" dirty="0" smtClean="0">
                <a:solidFill>
                  <a:srgbClr val="00407A"/>
                </a:solidFill>
                <a:latin typeface="Calibri" panose="020F0502020204030204" pitchFamily="34" charset="0"/>
              </a:rPr>
              <a:t>Sciences</a:t>
            </a:r>
            <a:endParaRPr lang="nl-BE" sz="1200" b="1" dirty="0">
              <a:solidFill>
                <a:srgbClr val="00407A"/>
              </a:solidFill>
              <a:latin typeface="Calibri" panose="020F0502020204030204" pitchFamily="34" charset="0"/>
            </a:endParaRPr>
          </a:p>
        </p:txBody>
      </p:sp>
      <p:sp>
        <p:nvSpPr>
          <p:cNvPr id="2" name="Title 1"/>
          <p:cNvSpPr>
            <a:spLocks noGrp="1"/>
          </p:cNvSpPr>
          <p:nvPr>
            <p:ph type="title"/>
          </p:nvPr>
        </p:nvSpPr>
        <p:spPr/>
        <p:txBody>
          <a:bodyPr>
            <a:normAutofit/>
          </a:bodyPr>
          <a:lstStyle/>
          <a:p>
            <a:r>
              <a:rPr lang="nl-BE" dirty="0" smtClean="0">
                <a:latin typeface="Calibri" panose="020F0502020204030204" pitchFamily="34" charset="0"/>
              </a:rPr>
              <a:t>KU Leuven – </a:t>
            </a:r>
            <a:r>
              <a:rPr lang="nl-BE" dirty="0" err="1" smtClean="0">
                <a:latin typeface="Calibri" panose="020F0502020204030204" pitchFamily="34" charset="0"/>
              </a:rPr>
              <a:t>structure</a:t>
            </a:r>
            <a:r>
              <a:rPr lang="nl-BE" dirty="0" smtClean="0">
                <a:latin typeface="Calibri" panose="020F0502020204030204" pitchFamily="34" charset="0"/>
              </a:rPr>
              <a:t> </a:t>
            </a:r>
            <a:endParaRPr lang="nl-BE" dirty="0">
              <a:latin typeface="Calibri" panose="020F0502020204030204" pitchFamily="34" charset="0"/>
            </a:endParaRPr>
          </a:p>
        </p:txBody>
      </p:sp>
      <p:sp>
        <p:nvSpPr>
          <p:cNvPr id="4" name="TextBox 3"/>
          <p:cNvSpPr txBox="1"/>
          <p:nvPr/>
        </p:nvSpPr>
        <p:spPr>
          <a:xfrm>
            <a:off x="2843808" y="1217077"/>
            <a:ext cx="2952328" cy="646331"/>
          </a:xfrm>
          <a:prstGeom prst="rect">
            <a:avLst/>
          </a:prstGeom>
          <a:noFill/>
        </p:spPr>
        <p:txBody>
          <a:bodyPr wrap="square" rtlCol="0">
            <a:spAutoFit/>
          </a:bodyPr>
          <a:lstStyle/>
          <a:p>
            <a:pPr algn="ctr"/>
            <a:r>
              <a:rPr lang="nl-BE" sz="3600" b="1" dirty="0" smtClean="0">
                <a:solidFill>
                  <a:srgbClr val="00407A"/>
                </a:solidFill>
                <a:latin typeface="Calibri" panose="020F0502020204030204" pitchFamily="34" charset="0"/>
              </a:rPr>
              <a:t>KU Leuven</a:t>
            </a:r>
            <a:endParaRPr lang="nl-BE" sz="3600" b="1" dirty="0">
              <a:solidFill>
                <a:srgbClr val="00407A"/>
              </a:solidFill>
              <a:latin typeface="Calibri" panose="020F0502020204030204" pitchFamily="34" charset="0"/>
            </a:endParaRPr>
          </a:p>
        </p:txBody>
      </p:sp>
      <p:sp>
        <p:nvSpPr>
          <p:cNvPr id="5" name="TextBox 4"/>
          <p:cNvSpPr txBox="1"/>
          <p:nvPr/>
        </p:nvSpPr>
        <p:spPr>
          <a:xfrm>
            <a:off x="796604" y="2297197"/>
            <a:ext cx="902811" cy="830997"/>
          </a:xfrm>
          <a:prstGeom prst="rect">
            <a:avLst/>
          </a:prstGeom>
          <a:noFill/>
        </p:spPr>
        <p:txBody>
          <a:bodyPr wrap="none" rtlCol="0">
            <a:spAutoFit/>
          </a:bodyPr>
          <a:lstStyle/>
          <a:p>
            <a:pPr algn="ctr"/>
            <a:r>
              <a:rPr lang="nl-BE" sz="1600" b="1" dirty="0" smtClean="0">
                <a:solidFill>
                  <a:srgbClr val="00407A"/>
                </a:solidFill>
                <a:latin typeface="Calibri" panose="020F0502020204030204" pitchFamily="34" charset="0"/>
              </a:rPr>
              <a:t>Group </a:t>
            </a:r>
            <a:br>
              <a:rPr lang="nl-BE" sz="1600" b="1" dirty="0" smtClean="0">
                <a:solidFill>
                  <a:srgbClr val="00407A"/>
                </a:solidFill>
                <a:latin typeface="Calibri" panose="020F0502020204030204" pitchFamily="34" charset="0"/>
              </a:rPr>
            </a:br>
            <a:r>
              <a:rPr lang="nl-BE" sz="1600" b="1" dirty="0" smtClean="0">
                <a:solidFill>
                  <a:srgbClr val="00407A"/>
                </a:solidFill>
                <a:latin typeface="Calibri" panose="020F0502020204030204" pitchFamily="34" charset="0"/>
              </a:rPr>
              <a:t>Human </a:t>
            </a:r>
            <a:br>
              <a:rPr lang="nl-BE" sz="1600" b="1" dirty="0" smtClean="0">
                <a:solidFill>
                  <a:srgbClr val="00407A"/>
                </a:solidFill>
                <a:latin typeface="Calibri" panose="020F0502020204030204" pitchFamily="34" charset="0"/>
              </a:rPr>
            </a:br>
            <a:r>
              <a:rPr lang="nl-BE" sz="1600" b="1" dirty="0" smtClean="0">
                <a:solidFill>
                  <a:srgbClr val="00407A"/>
                </a:solidFill>
                <a:latin typeface="Calibri" panose="020F0502020204030204" pitchFamily="34" charset="0"/>
              </a:rPr>
              <a:t>Sciences</a:t>
            </a:r>
            <a:endParaRPr lang="nl-BE" sz="1600" b="1" dirty="0">
              <a:solidFill>
                <a:srgbClr val="00407A"/>
              </a:solidFill>
              <a:latin typeface="Calibri" panose="020F0502020204030204" pitchFamily="34" charset="0"/>
            </a:endParaRPr>
          </a:p>
        </p:txBody>
      </p:sp>
      <p:sp>
        <p:nvSpPr>
          <p:cNvPr id="6" name="TextBox 5"/>
          <p:cNvSpPr txBox="1"/>
          <p:nvPr/>
        </p:nvSpPr>
        <p:spPr>
          <a:xfrm>
            <a:off x="3751674" y="2325932"/>
            <a:ext cx="1144737" cy="830997"/>
          </a:xfrm>
          <a:prstGeom prst="rect">
            <a:avLst/>
          </a:prstGeom>
          <a:noFill/>
        </p:spPr>
        <p:txBody>
          <a:bodyPr wrap="none" rtlCol="0">
            <a:spAutoFit/>
          </a:bodyPr>
          <a:lstStyle/>
          <a:p>
            <a:pPr algn="ctr"/>
            <a:r>
              <a:rPr lang="nl-BE" sz="1600" b="1" dirty="0" smtClean="0">
                <a:solidFill>
                  <a:srgbClr val="00407A"/>
                </a:solidFill>
                <a:latin typeface="Calibri" panose="020F0502020204030204" pitchFamily="34" charset="0"/>
              </a:rPr>
              <a:t>Group</a:t>
            </a:r>
          </a:p>
          <a:p>
            <a:pPr algn="ctr"/>
            <a:r>
              <a:rPr lang="nl-BE" sz="1600" b="1" dirty="0" err="1" smtClean="0">
                <a:solidFill>
                  <a:srgbClr val="00407A"/>
                </a:solidFill>
                <a:latin typeface="Calibri" panose="020F0502020204030204" pitchFamily="34" charset="0"/>
              </a:rPr>
              <a:t>Science</a:t>
            </a:r>
            <a:r>
              <a:rPr lang="nl-BE" sz="1600" b="1" dirty="0" smtClean="0">
                <a:solidFill>
                  <a:srgbClr val="00407A"/>
                </a:solidFill>
                <a:latin typeface="Calibri" panose="020F0502020204030204" pitchFamily="34" charset="0"/>
              </a:rPr>
              <a:t> &amp;</a:t>
            </a:r>
            <a:br>
              <a:rPr lang="nl-BE" sz="1600" b="1" dirty="0" smtClean="0">
                <a:solidFill>
                  <a:srgbClr val="00407A"/>
                </a:solidFill>
                <a:latin typeface="Calibri" panose="020F0502020204030204" pitchFamily="34" charset="0"/>
              </a:rPr>
            </a:br>
            <a:r>
              <a:rPr lang="nl-BE" sz="1600" b="1" dirty="0" smtClean="0">
                <a:solidFill>
                  <a:srgbClr val="00407A"/>
                </a:solidFill>
                <a:latin typeface="Calibri" panose="020F0502020204030204" pitchFamily="34" charset="0"/>
              </a:rPr>
              <a:t>Technology</a:t>
            </a:r>
            <a:endParaRPr lang="nl-BE" sz="1600" b="1" dirty="0">
              <a:solidFill>
                <a:srgbClr val="00407A"/>
              </a:solidFill>
              <a:latin typeface="Calibri" panose="020F0502020204030204" pitchFamily="34" charset="0"/>
            </a:endParaRPr>
          </a:p>
        </p:txBody>
      </p:sp>
      <p:sp>
        <p:nvSpPr>
          <p:cNvPr id="7" name="TextBox 6"/>
          <p:cNvSpPr txBox="1"/>
          <p:nvPr/>
        </p:nvSpPr>
        <p:spPr>
          <a:xfrm>
            <a:off x="6816177" y="2297197"/>
            <a:ext cx="2018373" cy="1077218"/>
          </a:xfrm>
          <a:prstGeom prst="rect">
            <a:avLst/>
          </a:prstGeom>
          <a:noFill/>
        </p:spPr>
        <p:txBody>
          <a:bodyPr wrap="none" rtlCol="0">
            <a:spAutoFit/>
          </a:bodyPr>
          <a:lstStyle/>
          <a:p>
            <a:pPr algn="ctr"/>
            <a:r>
              <a:rPr lang="nl-BE" sz="1600" b="1" dirty="0" smtClean="0">
                <a:solidFill>
                  <a:srgbClr val="00407A"/>
                </a:solidFill>
                <a:latin typeface="Calibri" panose="020F0502020204030204" pitchFamily="34" charset="0"/>
              </a:rPr>
              <a:t>Groep </a:t>
            </a:r>
            <a:br>
              <a:rPr lang="nl-BE" sz="1600" b="1" dirty="0" smtClean="0">
                <a:solidFill>
                  <a:srgbClr val="00407A"/>
                </a:solidFill>
                <a:latin typeface="Calibri" panose="020F0502020204030204" pitchFamily="34" charset="0"/>
              </a:rPr>
            </a:br>
            <a:r>
              <a:rPr lang="nl-BE" sz="1600" b="1" dirty="0" err="1" smtClean="0">
                <a:solidFill>
                  <a:srgbClr val="00407A"/>
                </a:solidFill>
                <a:latin typeface="Calibri" panose="020F0502020204030204" pitchFamily="34" charset="0"/>
              </a:rPr>
              <a:t>Biomedical</a:t>
            </a:r>
            <a:r>
              <a:rPr lang="nl-BE" sz="1600" b="1" dirty="0" smtClean="0">
                <a:solidFill>
                  <a:srgbClr val="00407A"/>
                </a:solidFill>
                <a:latin typeface="Calibri" panose="020F0502020204030204" pitchFamily="34" charset="0"/>
              </a:rPr>
              <a:t> </a:t>
            </a:r>
            <a:br>
              <a:rPr lang="nl-BE" sz="1600" b="1" dirty="0" smtClean="0">
                <a:solidFill>
                  <a:srgbClr val="00407A"/>
                </a:solidFill>
                <a:latin typeface="Calibri" panose="020F0502020204030204" pitchFamily="34" charset="0"/>
              </a:rPr>
            </a:br>
            <a:r>
              <a:rPr lang="nl-BE" sz="1600" b="1" dirty="0" err="1" smtClean="0">
                <a:solidFill>
                  <a:srgbClr val="00407A"/>
                </a:solidFill>
                <a:latin typeface="Calibri" panose="020F0502020204030204" pitchFamily="34" charset="0"/>
              </a:rPr>
              <a:t>Science</a:t>
            </a:r>
            <a:r>
              <a:rPr lang="nl-BE" sz="1600" b="1" dirty="0" smtClean="0">
                <a:solidFill>
                  <a:srgbClr val="00407A"/>
                </a:solidFill>
                <a:latin typeface="Calibri" panose="020F0502020204030204" pitchFamily="34" charset="0"/>
              </a:rPr>
              <a:t> &amp; Technology</a:t>
            </a:r>
            <a:br>
              <a:rPr lang="nl-BE" sz="1600" b="1" dirty="0" smtClean="0">
                <a:solidFill>
                  <a:srgbClr val="00407A"/>
                </a:solidFill>
                <a:latin typeface="Calibri" panose="020F0502020204030204" pitchFamily="34" charset="0"/>
              </a:rPr>
            </a:br>
            <a:endParaRPr lang="nl-BE" sz="1600" b="1" dirty="0">
              <a:solidFill>
                <a:srgbClr val="00407A"/>
              </a:solidFill>
              <a:latin typeface="Calibri" panose="020F0502020204030204" pitchFamily="34" charset="0"/>
            </a:endParaRPr>
          </a:p>
        </p:txBody>
      </p:sp>
      <p:cxnSp>
        <p:nvCxnSpPr>
          <p:cNvPr id="51" name="Straight Connector 50"/>
          <p:cNvCxnSpPr>
            <a:stCxn id="49" idx="2"/>
            <a:endCxn id="6" idx="0"/>
          </p:cNvCxnSpPr>
          <p:nvPr/>
        </p:nvCxnSpPr>
        <p:spPr>
          <a:xfrm>
            <a:off x="4319972" y="1865149"/>
            <a:ext cx="4071" cy="460783"/>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5" idx="0"/>
          </p:cNvCxnSpPr>
          <p:nvPr/>
        </p:nvCxnSpPr>
        <p:spPr>
          <a:xfrm flipV="1">
            <a:off x="1248010" y="2087561"/>
            <a:ext cx="3" cy="209636"/>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7884368" y="2087560"/>
            <a:ext cx="0" cy="209637"/>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1248012" y="2087560"/>
            <a:ext cx="6636356" cy="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48871" y="3501008"/>
            <a:ext cx="1" cy="203448"/>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648871" y="3501008"/>
            <a:ext cx="3257583" cy="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3906454" y="3140968"/>
            <a:ext cx="999" cy="36004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rotWithShape="1">
          <a:blip r:embed="rId2"/>
          <a:srcRect t="3799" b="15158"/>
          <a:stretch/>
        </p:blipFill>
        <p:spPr>
          <a:xfrm>
            <a:off x="5927870" y="1235736"/>
            <a:ext cx="555718" cy="642020"/>
          </a:xfrm>
          <a:prstGeom prst="rect">
            <a:avLst/>
          </a:prstGeom>
        </p:spPr>
      </p:pic>
      <p:pic>
        <p:nvPicPr>
          <p:cNvPr id="12" name="Picture 11"/>
          <p:cNvPicPr>
            <a:picLocks noChangeAspect="1"/>
          </p:cNvPicPr>
          <p:nvPr/>
        </p:nvPicPr>
        <p:blipFill rotWithShape="1">
          <a:blip r:embed="rId3"/>
          <a:srcRect b="16833"/>
          <a:stretch/>
        </p:blipFill>
        <p:spPr>
          <a:xfrm>
            <a:off x="5320387" y="2325932"/>
            <a:ext cx="640534" cy="799073"/>
          </a:xfrm>
          <a:prstGeom prst="rect">
            <a:avLst/>
          </a:prstGeom>
        </p:spPr>
      </p:pic>
      <p:sp>
        <p:nvSpPr>
          <p:cNvPr id="52" name="TextBox 51"/>
          <p:cNvSpPr txBox="1"/>
          <p:nvPr/>
        </p:nvSpPr>
        <p:spPr>
          <a:xfrm rot="16200000">
            <a:off x="295869" y="5057955"/>
            <a:ext cx="2193028" cy="276999"/>
          </a:xfrm>
          <a:prstGeom prst="rect">
            <a:avLst/>
          </a:prstGeom>
          <a:noFill/>
        </p:spPr>
        <p:txBody>
          <a:bodyPr wrap="square" rtlCol="0">
            <a:spAutoFit/>
          </a:bodyPr>
          <a:lstStyle/>
          <a:p>
            <a:r>
              <a:rPr lang="nl-BE" sz="1200" b="1" dirty="0" smtClean="0">
                <a:solidFill>
                  <a:srgbClr val="00407A"/>
                </a:solidFill>
                <a:latin typeface="Calibri" panose="020F0502020204030204" pitchFamily="34" charset="0"/>
              </a:rPr>
              <a:t>Engineering Sciences</a:t>
            </a:r>
            <a:endParaRPr lang="nl-BE" sz="1200" b="1" dirty="0">
              <a:solidFill>
                <a:srgbClr val="00407A"/>
              </a:solidFill>
              <a:latin typeface="Calibri" panose="020F0502020204030204" pitchFamily="34" charset="0"/>
            </a:endParaRPr>
          </a:p>
        </p:txBody>
      </p:sp>
      <p:sp>
        <p:nvSpPr>
          <p:cNvPr id="54" name="TextBox 53"/>
          <p:cNvSpPr txBox="1"/>
          <p:nvPr/>
        </p:nvSpPr>
        <p:spPr>
          <a:xfrm rot="16200000">
            <a:off x="977571" y="4894329"/>
            <a:ext cx="2520280" cy="276999"/>
          </a:xfrm>
          <a:prstGeom prst="rect">
            <a:avLst/>
          </a:prstGeom>
          <a:noFill/>
        </p:spPr>
        <p:txBody>
          <a:bodyPr wrap="square" rtlCol="0">
            <a:spAutoFit/>
          </a:bodyPr>
          <a:lstStyle/>
          <a:p>
            <a:r>
              <a:rPr lang="nl-BE" sz="1200" b="1" dirty="0" smtClean="0">
                <a:solidFill>
                  <a:srgbClr val="00407A"/>
                </a:solidFill>
                <a:latin typeface="Calibri" panose="020F0502020204030204" pitchFamily="34" charset="0"/>
              </a:rPr>
              <a:t>Bio-engineering Sciences</a:t>
            </a:r>
            <a:endParaRPr lang="nl-BE" sz="1200" b="1" dirty="0">
              <a:solidFill>
                <a:srgbClr val="00407A"/>
              </a:solidFill>
              <a:latin typeface="Calibri" panose="020F0502020204030204" pitchFamily="34" charset="0"/>
            </a:endParaRPr>
          </a:p>
        </p:txBody>
      </p:sp>
      <p:sp>
        <p:nvSpPr>
          <p:cNvPr id="59" name="TextBox 58"/>
          <p:cNvSpPr txBox="1"/>
          <p:nvPr/>
        </p:nvSpPr>
        <p:spPr>
          <a:xfrm rot="16200000">
            <a:off x="1852828" y="4656330"/>
            <a:ext cx="2772308" cy="461665"/>
          </a:xfrm>
          <a:prstGeom prst="rect">
            <a:avLst/>
          </a:prstGeom>
          <a:noFill/>
        </p:spPr>
        <p:txBody>
          <a:bodyPr wrap="square" rtlCol="0">
            <a:spAutoFit/>
          </a:bodyPr>
          <a:lstStyle/>
          <a:p>
            <a:r>
              <a:rPr lang="nl-BE" sz="1200" b="1" dirty="0" smtClean="0">
                <a:solidFill>
                  <a:srgbClr val="00407A"/>
                </a:solidFill>
                <a:latin typeface="Calibri" panose="020F0502020204030204" pitchFamily="34" charset="0"/>
              </a:rPr>
              <a:t>Engineering Technology</a:t>
            </a:r>
            <a:br>
              <a:rPr lang="nl-BE" sz="1200" b="1" dirty="0" smtClean="0">
                <a:solidFill>
                  <a:srgbClr val="00407A"/>
                </a:solidFill>
                <a:latin typeface="Calibri" panose="020F0502020204030204" pitchFamily="34" charset="0"/>
              </a:rPr>
            </a:br>
            <a:r>
              <a:rPr lang="nl-BE" sz="1200" b="1" dirty="0" smtClean="0">
                <a:solidFill>
                  <a:srgbClr val="00407A"/>
                </a:solidFill>
                <a:latin typeface="Calibri" panose="020F0502020204030204" pitchFamily="34" charset="0"/>
              </a:rPr>
              <a:t>(7 </a:t>
            </a:r>
            <a:r>
              <a:rPr lang="nl-BE" sz="1200" b="1" dirty="0" err="1" smtClean="0">
                <a:solidFill>
                  <a:srgbClr val="00407A"/>
                </a:solidFill>
                <a:latin typeface="Calibri" panose="020F0502020204030204" pitchFamily="34" charset="0"/>
              </a:rPr>
              <a:t>campuses</a:t>
            </a:r>
            <a:r>
              <a:rPr lang="nl-BE" sz="1200" b="1" dirty="0" smtClean="0">
                <a:solidFill>
                  <a:srgbClr val="00407A"/>
                </a:solidFill>
                <a:latin typeface="Calibri" panose="020F0502020204030204" pitchFamily="34" charset="0"/>
              </a:rPr>
              <a:t>) </a:t>
            </a:r>
            <a:endParaRPr lang="nl-BE" sz="1200" b="1" dirty="0">
              <a:solidFill>
                <a:srgbClr val="00407A"/>
              </a:solidFill>
              <a:latin typeface="Calibri" panose="020F0502020204030204" pitchFamily="34" charset="0"/>
            </a:endParaRPr>
          </a:p>
        </p:txBody>
      </p:sp>
      <p:sp>
        <p:nvSpPr>
          <p:cNvPr id="62" name="TextBox 61"/>
          <p:cNvSpPr txBox="1"/>
          <p:nvPr/>
        </p:nvSpPr>
        <p:spPr>
          <a:xfrm rot="16200000">
            <a:off x="3528675" y="5256782"/>
            <a:ext cx="1441820" cy="461665"/>
          </a:xfrm>
          <a:prstGeom prst="rect">
            <a:avLst/>
          </a:prstGeom>
          <a:noFill/>
        </p:spPr>
        <p:txBody>
          <a:bodyPr wrap="square" rtlCol="0">
            <a:spAutoFit/>
          </a:bodyPr>
          <a:lstStyle/>
          <a:p>
            <a:r>
              <a:rPr lang="nl-BE" sz="1200" b="1" dirty="0" smtClean="0">
                <a:solidFill>
                  <a:srgbClr val="00407A"/>
                </a:solidFill>
                <a:latin typeface="Calibri" panose="020F0502020204030204" pitchFamily="34" charset="0"/>
              </a:rPr>
              <a:t>Architecture</a:t>
            </a:r>
            <a:br>
              <a:rPr lang="nl-BE" sz="1200" b="1" dirty="0" smtClean="0">
                <a:solidFill>
                  <a:srgbClr val="00407A"/>
                </a:solidFill>
                <a:latin typeface="Calibri" panose="020F0502020204030204" pitchFamily="34" charset="0"/>
              </a:rPr>
            </a:br>
            <a:r>
              <a:rPr lang="nl-BE" sz="1200" b="1" dirty="0" smtClean="0">
                <a:solidFill>
                  <a:srgbClr val="00407A"/>
                </a:solidFill>
                <a:latin typeface="Calibri" panose="020F0502020204030204" pitchFamily="34" charset="0"/>
              </a:rPr>
              <a:t>(2 </a:t>
            </a:r>
            <a:r>
              <a:rPr lang="nl-BE" sz="1200" b="1" dirty="0" err="1" smtClean="0">
                <a:solidFill>
                  <a:srgbClr val="00407A"/>
                </a:solidFill>
                <a:latin typeface="Calibri" panose="020F0502020204030204" pitchFamily="34" charset="0"/>
              </a:rPr>
              <a:t>campuses</a:t>
            </a:r>
            <a:r>
              <a:rPr lang="nl-BE" sz="1200" b="1" dirty="0" smtClean="0">
                <a:solidFill>
                  <a:srgbClr val="00407A"/>
                </a:solidFill>
                <a:latin typeface="Calibri" panose="020F0502020204030204" pitchFamily="34" charset="0"/>
              </a:rPr>
              <a:t>)</a:t>
            </a:r>
            <a:endParaRPr lang="nl-BE" sz="1200" b="1" dirty="0">
              <a:solidFill>
                <a:srgbClr val="00407A"/>
              </a:solidFill>
              <a:latin typeface="Calibri" panose="020F0502020204030204" pitchFamily="34" charset="0"/>
            </a:endParaRPr>
          </a:p>
        </p:txBody>
      </p:sp>
      <p:cxnSp>
        <p:nvCxnSpPr>
          <p:cNvPr id="75" name="Straight Connector 74"/>
          <p:cNvCxnSpPr/>
          <p:nvPr/>
        </p:nvCxnSpPr>
        <p:spPr>
          <a:xfrm>
            <a:off x="1563120" y="3501008"/>
            <a:ext cx="1" cy="203448"/>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2355208" y="3501008"/>
            <a:ext cx="1" cy="203448"/>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3263117" y="3501008"/>
            <a:ext cx="1" cy="203448"/>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280678" y="3501008"/>
            <a:ext cx="0" cy="216024"/>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7732039" y="5487615"/>
            <a:ext cx="981486" cy="461665"/>
          </a:xfrm>
          <a:prstGeom prst="rect">
            <a:avLst/>
          </a:prstGeom>
          <a:solidFill>
            <a:schemeClr val="accent3"/>
          </a:solidFill>
          <a:ln>
            <a:solidFill>
              <a:srgbClr val="000000"/>
            </a:solidFill>
          </a:ln>
        </p:spPr>
        <p:txBody>
          <a:bodyPr wrap="none" rtlCol="0">
            <a:spAutoFit/>
          </a:bodyPr>
          <a:lstStyle/>
          <a:p>
            <a:pPr algn="ctr"/>
            <a:r>
              <a:rPr lang="en-US" sz="1200" i="1" dirty="0" smtClean="0">
                <a:solidFill>
                  <a:srgbClr val="00407A"/>
                </a:solidFill>
                <a:latin typeface="Calibri" panose="020F0502020204030204" pitchFamily="34" charset="0"/>
              </a:rPr>
              <a:t> Research </a:t>
            </a:r>
          </a:p>
          <a:p>
            <a:pPr algn="ctr"/>
            <a:r>
              <a:rPr lang="en-US" sz="1200" i="1" dirty="0" smtClean="0">
                <a:solidFill>
                  <a:srgbClr val="00407A"/>
                </a:solidFill>
                <a:latin typeface="Calibri" panose="020F0502020204030204" pitchFamily="34" charset="0"/>
              </a:rPr>
              <a:t>departments</a:t>
            </a:r>
            <a:endParaRPr lang="en-US" sz="1200" i="1" dirty="0">
              <a:solidFill>
                <a:srgbClr val="00407A"/>
              </a:solidFill>
              <a:latin typeface="Calibri" panose="020F0502020204030204" pitchFamily="34" charset="0"/>
            </a:endParaRPr>
          </a:p>
        </p:txBody>
      </p:sp>
      <p:sp>
        <p:nvSpPr>
          <p:cNvPr id="99" name="Oval 98"/>
          <p:cNvSpPr/>
          <p:nvPr/>
        </p:nvSpPr>
        <p:spPr>
          <a:xfrm>
            <a:off x="3473481" y="3935670"/>
            <a:ext cx="69394" cy="6939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latin typeface="Calibri" panose="020F0502020204030204" pitchFamily="34" charset="0"/>
            </a:endParaRPr>
          </a:p>
        </p:txBody>
      </p:sp>
      <p:sp>
        <p:nvSpPr>
          <p:cNvPr id="100" name="Oval 99"/>
          <p:cNvSpPr/>
          <p:nvPr/>
        </p:nvSpPr>
        <p:spPr>
          <a:xfrm>
            <a:off x="1701454" y="3920317"/>
            <a:ext cx="69394" cy="6939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latin typeface="Calibri" panose="020F0502020204030204" pitchFamily="34" charset="0"/>
            </a:endParaRPr>
          </a:p>
        </p:txBody>
      </p:sp>
      <p:sp>
        <p:nvSpPr>
          <p:cNvPr id="101" name="Oval 100"/>
          <p:cNvSpPr/>
          <p:nvPr/>
        </p:nvSpPr>
        <p:spPr>
          <a:xfrm>
            <a:off x="4453385" y="5646928"/>
            <a:ext cx="69394" cy="6939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latin typeface="Calibri" panose="020F0502020204030204" pitchFamily="34" charset="0"/>
            </a:endParaRPr>
          </a:p>
        </p:txBody>
      </p:sp>
      <p:sp>
        <p:nvSpPr>
          <p:cNvPr id="102" name="Oval 101"/>
          <p:cNvSpPr/>
          <p:nvPr/>
        </p:nvSpPr>
        <p:spPr>
          <a:xfrm>
            <a:off x="3473481" y="4223702"/>
            <a:ext cx="69394" cy="6939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latin typeface="Calibri" panose="020F0502020204030204" pitchFamily="34" charset="0"/>
            </a:endParaRPr>
          </a:p>
        </p:txBody>
      </p:sp>
      <p:sp>
        <p:nvSpPr>
          <p:cNvPr id="103" name="Oval 102"/>
          <p:cNvSpPr/>
          <p:nvPr/>
        </p:nvSpPr>
        <p:spPr>
          <a:xfrm>
            <a:off x="1701454" y="4208349"/>
            <a:ext cx="69394" cy="6939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latin typeface="Calibri" panose="020F0502020204030204" pitchFamily="34" charset="0"/>
            </a:endParaRPr>
          </a:p>
        </p:txBody>
      </p:sp>
      <p:sp>
        <p:nvSpPr>
          <p:cNvPr id="104" name="Oval 103"/>
          <p:cNvSpPr/>
          <p:nvPr/>
        </p:nvSpPr>
        <p:spPr>
          <a:xfrm>
            <a:off x="3470674" y="4511734"/>
            <a:ext cx="69394" cy="6939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latin typeface="Calibri" panose="020F0502020204030204" pitchFamily="34" charset="0"/>
            </a:endParaRPr>
          </a:p>
        </p:txBody>
      </p:sp>
      <p:sp>
        <p:nvSpPr>
          <p:cNvPr id="105" name="Oval 104"/>
          <p:cNvSpPr/>
          <p:nvPr/>
        </p:nvSpPr>
        <p:spPr>
          <a:xfrm>
            <a:off x="1701454" y="4496381"/>
            <a:ext cx="69394" cy="6939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latin typeface="Calibri" panose="020F0502020204030204" pitchFamily="34" charset="0"/>
            </a:endParaRPr>
          </a:p>
        </p:txBody>
      </p:sp>
      <p:sp>
        <p:nvSpPr>
          <p:cNvPr id="106" name="Oval 105"/>
          <p:cNvSpPr/>
          <p:nvPr/>
        </p:nvSpPr>
        <p:spPr>
          <a:xfrm>
            <a:off x="3473481" y="5087798"/>
            <a:ext cx="69394" cy="6939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latin typeface="Calibri" panose="020F0502020204030204" pitchFamily="34" charset="0"/>
            </a:endParaRPr>
          </a:p>
        </p:txBody>
      </p:sp>
      <p:sp>
        <p:nvSpPr>
          <p:cNvPr id="107" name="Oval 106"/>
          <p:cNvSpPr/>
          <p:nvPr/>
        </p:nvSpPr>
        <p:spPr>
          <a:xfrm>
            <a:off x="2555776" y="5072445"/>
            <a:ext cx="69394" cy="6939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latin typeface="Calibri" panose="020F0502020204030204" pitchFamily="34" charset="0"/>
            </a:endParaRPr>
          </a:p>
        </p:txBody>
      </p:sp>
      <p:sp>
        <p:nvSpPr>
          <p:cNvPr id="108" name="Oval 107"/>
          <p:cNvSpPr/>
          <p:nvPr/>
        </p:nvSpPr>
        <p:spPr>
          <a:xfrm>
            <a:off x="3473481" y="4795571"/>
            <a:ext cx="69394" cy="6939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latin typeface="Calibri" panose="020F0502020204030204" pitchFamily="34" charset="0"/>
            </a:endParaRPr>
          </a:p>
        </p:txBody>
      </p:sp>
      <p:sp>
        <p:nvSpPr>
          <p:cNvPr id="109" name="Oval 108"/>
          <p:cNvSpPr/>
          <p:nvPr/>
        </p:nvSpPr>
        <p:spPr>
          <a:xfrm>
            <a:off x="1701454" y="4780218"/>
            <a:ext cx="69394" cy="6939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latin typeface="Calibri" panose="020F0502020204030204" pitchFamily="34" charset="0"/>
            </a:endParaRPr>
          </a:p>
        </p:txBody>
      </p:sp>
      <p:sp>
        <p:nvSpPr>
          <p:cNvPr id="110" name="Oval 109"/>
          <p:cNvSpPr/>
          <p:nvPr/>
        </p:nvSpPr>
        <p:spPr>
          <a:xfrm>
            <a:off x="827584" y="5371558"/>
            <a:ext cx="69394" cy="6939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latin typeface="Calibri" panose="020F0502020204030204" pitchFamily="34" charset="0"/>
            </a:endParaRPr>
          </a:p>
        </p:txBody>
      </p:sp>
      <p:cxnSp>
        <p:nvCxnSpPr>
          <p:cNvPr id="112" name="Straight Connector 111"/>
          <p:cNvCxnSpPr/>
          <p:nvPr/>
        </p:nvCxnSpPr>
        <p:spPr>
          <a:xfrm>
            <a:off x="5075057" y="3140968"/>
            <a:ext cx="999" cy="36004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5059122" y="3501008"/>
            <a:ext cx="2249182" cy="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7308303" y="3501008"/>
            <a:ext cx="1" cy="2736304"/>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V="1">
            <a:off x="7148904" y="3989711"/>
            <a:ext cx="164567" cy="1"/>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V="1">
            <a:off x="7164288" y="4254429"/>
            <a:ext cx="164567" cy="1"/>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V="1">
            <a:off x="7143737" y="4533497"/>
            <a:ext cx="164567" cy="1"/>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V="1">
            <a:off x="7159525" y="4816203"/>
            <a:ext cx="164567" cy="1"/>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V="1">
            <a:off x="7159525" y="5101964"/>
            <a:ext cx="164567" cy="1"/>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V="1">
            <a:off x="7148500" y="5392267"/>
            <a:ext cx="164567" cy="1"/>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flipV="1">
            <a:off x="7154762" y="5661247"/>
            <a:ext cx="164567" cy="1"/>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V="1">
            <a:off x="7148500" y="5949279"/>
            <a:ext cx="164567" cy="1"/>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6446445" y="1168788"/>
            <a:ext cx="808683" cy="461665"/>
          </a:xfrm>
          <a:prstGeom prst="rect">
            <a:avLst/>
          </a:prstGeom>
          <a:noFill/>
        </p:spPr>
        <p:txBody>
          <a:bodyPr wrap="none" rtlCol="0">
            <a:spAutoFit/>
          </a:bodyPr>
          <a:lstStyle/>
          <a:p>
            <a:r>
              <a:rPr lang="en-US" sz="1200" dirty="0" smtClean="0">
                <a:solidFill>
                  <a:srgbClr val="00407A"/>
                </a:solidFill>
                <a:latin typeface="Calibri" panose="020F0502020204030204" pitchFamily="34" charset="0"/>
              </a:rPr>
              <a:t>Rector </a:t>
            </a:r>
            <a:br>
              <a:rPr lang="en-US" sz="1200" dirty="0" smtClean="0">
                <a:solidFill>
                  <a:srgbClr val="00407A"/>
                </a:solidFill>
                <a:latin typeface="Calibri" panose="020F0502020204030204" pitchFamily="34" charset="0"/>
              </a:rPr>
            </a:br>
            <a:r>
              <a:rPr lang="en-US" sz="1200" dirty="0" smtClean="0">
                <a:solidFill>
                  <a:srgbClr val="00407A"/>
                </a:solidFill>
                <a:latin typeface="Calibri" panose="020F0502020204030204" pitchFamily="34" charset="0"/>
              </a:rPr>
              <a:t>Prof. Torfs</a:t>
            </a:r>
            <a:endParaRPr lang="en-US" sz="1200" dirty="0">
              <a:solidFill>
                <a:srgbClr val="00407A"/>
              </a:solidFill>
              <a:latin typeface="Calibri" panose="020F0502020204030204" pitchFamily="34" charset="0"/>
            </a:endParaRPr>
          </a:p>
        </p:txBody>
      </p:sp>
      <p:sp>
        <p:nvSpPr>
          <p:cNvPr id="123" name="TextBox 122"/>
          <p:cNvSpPr txBox="1"/>
          <p:nvPr/>
        </p:nvSpPr>
        <p:spPr>
          <a:xfrm>
            <a:off x="5908348" y="2313835"/>
            <a:ext cx="909352" cy="461665"/>
          </a:xfrm>
          <a:prstGeom prst="rect">
            <a:avLst/>
          </a:prstGeom>
          <a:noFill/>
        </p:spPr>
        <p:txBody>
          <a:bodyPr wrap="none" rtlCol="0">
            <a:spAutoFit/>
          </a:bodyPr>
          <a:lstStyle/>
          <a:p>
            <a:r>
              <a:rPr lang="en-US" sz="1200" dirty="0" smtClean="0">
                <a:solidFill>
                  <a:srgbClr val="00407A"/>
                </a:solidFill>
                <a:latin typeface="Calibri" panose="020F0502020204030204" pitchFamily="34" charset="0"/>
              </a:rPr>
              <a:t>Vice-rector </a:t>
            </a:r>
            <a:br>
              <a:rPr lang="en-US" sz="1200" dirty="0" smtClean="0">
                <a:solidFill>
                  <a:srgbClr val="00407A"/>
                </a:solidFill>
                <a:latin typeface="Calibri" panose="020F0502020204030204" pitchFamily="34" charset="0"/>
              </a:rPr>
            </a:br>
            <a:r>
              <a:rPr lang="en-US" sz="1200" dirty="0" smtClean="0">
                <a:solidFill>
                  <a:srgbClr val="00407A"/>
                </a:solidFill>
                <a:latin typeface="Calibri" panose="020F0502020204030204" pitchFamily="34" charset="0"/>
              </a:rPr>
              <a:t>Prof. Gielen</a:t>
            </a:r>
            <a:endParaRPr lang="en-US" sz="1200" dirty="0">
              <a:solidFill>
                <a:srgbClr val="00407A"/>
              </a:solidFill>
              <a:latin typeface="Calibri" panose="020F0502020204030204" pitchFamily="34" charset="0"/>
            </a:endParaRPr>
          </a:p>
        </p:txBody>
      </p:sp>
      <p:sp>
        <p:nvSpPr>
          <p:cNvPr id="69" name="TextBox 68"/>
          <p:cNvSpPr txBox="1"/>
          <p:nvPr/>
        </p:nvSpPr>
        <p:spPr>
          <a:xfrm>
            <a:off x="1900501" y="3179829"/>
            <a:ext cx="764441" cy="276999"/>
          </a:xfrm>
          <a:prstGeom prst="rect">
            <a:avLst/>
          </a:prstGeom>
          <a:solidFill>
            <a:schemeClr val="accent2">
              <a:lumMod val="20000"/>
              <a:lumOff val="80000"/>
            </a:schemeClr>
          </a:solidFill>
          <a:ln>
            <a:solidFill>
              <a:srgbClr val="000000"/>
            </a:solidFill>
          </a:ln>
        </p:spPr>
        <p:txBody>
          <a:bodyPr wrap="none" rtlCol="0">
            <a:spAutoFit/>
          </a:bodyPr>
          <a:lstStyle/>
          <a:p>
            <a:pPr algn="ctr"/>
            <a:r>
              <a:rPr lang="en-US" sz="1200" i="1" dirty="0" smtClean="0">
                <a:solidFill>
                  <a:srgbClr val="00407A"/>
                </a:solidFill>
                <a:latin typeface="Calibri" panose="020F0502020204030204" pitchFamily="34" charset="0"/>
              </a:rPr>
              <a:t> Faculties</a:t>
            </a:r>
            <a:endParaRPr lang="en-US" sz="1200" i="1" dirty="0">
              <a:solidFill>
                <a:srgbClr val="00407A"/>
              </a:solidFill>
              <a:latin typeface="Calibri" panose="020F0502020204030204" pitchFamily="34" charset="0"/>
            </a:endParaRPr>
          </a:p>
        </p:txBody>
      </p:sp>
      <p:sp>
        <p:nvSpPr>
          <p:cNvPr id="76" name="TextBox 75"/>
          <p:cNvSpPr txBox="1"/>
          <p:nvPr/>
        </p:nvSpPr>
        <p:spPr>
          <a:xfrm>
            <a:off x="7714954" y="3758878"/>
            <a:ext cx="1022396" cy="461665"/>
          </a:xfrm>
          <a:prstGeom prst="rect">
            <a:avLst/>
          </a:prstGeom>
          <a:noFill/>
        </p:spPr>
        <p:txBody>
          <a:bodyPr wrap="none" rtlCol="0">
            <a:spAutoFit/>
          </a:bodyPr>
          <a:lstStyle/>
          <a:p>
            <a:r>
              <a:rPr lang="en-US" sz="1200" dirty="0" smtClean="0">
                <a:solidFill>
                  <a:srgbClr val="00407A"/>
                </a:solidFill>
                <a:latin typeface="Calibri" panose="020F0502020204030204" pitchFamily="34" charset="0"/>
              </a:rPr>
              <a:t>Dean </a:t>
            </a:r>
            <a:br>
              <a:rPr lang="en-US" sz="1200" dirty="0" smtClean="0">
                <a:solidFill>
                  <a:srgbClr val="00407A"/>
                </a:solidFill>
                <a:latin typeface="Calibri" panose="020F0502020204030204" pitchFamily="34" charset="0"/>
              </a:rPr>
            </a:br>
            <a:r>
              <a:rPr lang="en-US" sz="1200" dirty="0" smtClean="0">
                <a:solidFill>
                  <a:srgbClr val="00407A"/>
                </a:solidFill>
                <a:latin typeface="Calibri" panose="020F0502020204030204" pitchFamily="34" charset="0"/>
              </a:rPr>
              <a:t>Prof. </a:t>
            </a:r>
            <a:r>
              <a:rPr lang="en-US" sz="1200" dirty="0" err="1" smtClean="0">
                <a:solidFill>
                  <a:srgbClr val="00407A"/>
                </a:solidFill>
                <a:latin typeface="Calibri" panose="020F0502020204030204" pitchFamily="34" charset="0"/>
              </a:rPr>
              <a:t>Lauwers</a:t>
            </a:r>
            <a:endParaRPr lang="en-US" sz="1200" dirty="0">
              <a:solidFill>
                <a:srgbClr val="00407A"/>
              </a:solidFill>
              <a:latin typeface="Calibri" panose="020F0502020204030204" pitchFamily="34" charset="0"/>
            </a:endParaRPr>
          </a:p>
        </p:txBody>
      </p:sp>
      <p:cxnSp>
        <p:nvCxnSpPr>
          <p:cNvPr id="14" name="Straight Connector 13"/>
          <p:cNvCxnSpPr/>
          <p:nvPr/>
        </p:nvCxnSpPr>
        <p:spPr>
          <a:xfrm flipV="1">
            <a:off x="3284489" y="3573017"/>
            <a:ext cx="4330592" cy="292349"/>
          </a:xfrm>
          <a:prstGeom prst="line">
            <a:avLst/>
          </a:prstGeom>
          <a:ln w="19050">
            <a:solidFill>
              <a:srgbClr val="000000"/>
            </a:solidFill>
            <a:headEnd type="ova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p:nvPicPr>
        <p:blipFill>
          <a:blip r:embed="rId4"/>
          <a:stretch>
            <a:fillRect/>
          </a:stretch>
        </p:blipFill>
        <p:spPr>
          <a:xfrm>
            <a:off x="8468694" y="4208928"/>
            <a:ext cx="476904" cy="632692"/>
          </a:xfrm>
          <a:prstGeom prst="rect">
            <a:avLst/>
          </a:prstGeom>
        </p:spPr>
      </p:pic>
      <p:sp>
        <p:nvSpPr>
          <p:cNvPr id="80" name="TextBox 79"/>
          <p:cNvSpPr txBox="1"/>
          <p:nvPr/>
        </p:nvSpPr>
        <p:spPr>
          <a:xfrm>
            <a:off x="7734636" y="4406236"/>
            <a:ext cx="909352" cy="830997"/>
          </a:xfrm>
          <a:prstGeom prst="rect">
            <a:avLst/>
          </a:prstGeom>
          <a:noFill/>
        </p:spPr>
        <p:txBody>
          <a:bodyPr wrap="none" rtlCol="0">
            <a:spAutoFit/>
          </a:bodyPr>
          <a:lstStyle/>
          <a:p>
            <a:r>
              <a:rPr lang="en-US" sz="1200" dirty="0" smtClean="0">
                <a:solidFill>
                  <a:srgbClr val="00407A"/>
                </a:solidFill>
                <a:latin typeface="Calibri" panose="020F0502020204030204" pitchFamily="34" charset="0"/>
              </a:rPr>
              <a:t>Vice-</a:t>
            </a:r>
          </a:p>
          <a:p>
            <a:r>
              <a:rPr lang="en-US" sz="1200" dirty="0" smtClean="0">
                <a:solidFill>
                  <a:srgbClr val="00407A"/>
                </a:solidFill>
                <a:latin typeface="Calibri" panose="020F0502020204030204" pitchFamily="34" charset="0"/>
              </a:rPr>
              <a:t>dean</a:t>
            </a:r>
          </a:p>
          <a:p>
            <a:r>
              <a:rPr lang="en-US" sz="1200" dirty="0" smtClean="0">
                <a:solidFill>
                  <a:srgbClr val="00407A"/>
                </a:solidFill>
                <a:latin typeface="Calibri" panose="020F0502020204030204" pitchFamily="34" charset="0"/>
              </a:rPr>
              <a:t> education</a:t>
            </a:r>
            <a:br>
              <a:rPr lang="en-US" sz="1200" dirty="0" smtClean="0">
                <a:solidFill>
                  <a:srgbClr val="00407A"/>
                </a:solidFill>
                <a:latin typeface="Calibri" panose="020F0502020204030204" pitchFamily="34" charset="0"/>
              </a:rPr>
            </a:br>
            <a:r>
              <a:rPr lang="en-US" sz="1200" dirty="0" smtClean="0">
                <a:solidFill>
                  <a:srgbClr val="00407A"/>
                </a:solidFill>
                <a:latin typeface="Calibri" panose="020F0502020204030204" pitchFamily="34" charset="0"/>
              </a:rPr>
              <a:t>Prof. Langie</a:t>
            </a:r>
            <a:endParaRPr lang="en-US" sz="1200" dirty="0">
              <a:solidFill>
                <a:srgbClr val="00407A"/>
              </a:solidFill>
              <a:latin typeface="Calibri" panose="020F0502020204030204" pitchFamily="34" charset="0"/>
            </a:endParaRPr>
          </a:p>
        </p:txBody>
      </p:sp>
      <p:cxnSp>
        <p:nvCxnSpPr>
          <p:cNvPr id="87" name="Straight Connector 86"/>
          <p:cNvCxnSpPr/>
          <p:nvPr/>
        </p:nvCxnSpPr>
        <p:spPr>
          <a:xfrm flipH="1">
            <a:off x="3907453" y="3501008"/>
            <a:ext cx="373225" cy="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rotWithShape="1">
          <a:blip r:embed="rId5" cstate="print">
            <a:extLst>
              <a:ext uri="{28A0092B-C50C-407E-A947-70E740481C1C}">
                <a14:useLocalDpi xmlns:a14="http://schemas.microsoft.com/office/drawing/2010/main" val="0"/>
              </a:ext>
            </a:extLst>
          </a:blip>
          <a:srcRect l="26763" t="5606" r="24917" b="50894"/>
          <a:stretch/>
        </p:blipFill>
        <p:spPr>
          <a:xfrm>
            <a:off x="8409459" y="3204440"/>
            <a:ext cx="586554" cy="792069"/>
          </a:xfrm>
          <a:prstGeom prst="rect">
            <a:avLst/>
          </a:prstGeom>
        </p:spPr>
      </p:pic>
    </p:spTree>
    <p:extLst>
      <p:ext uri="{BB962C8B-B14F-4D97-AF65-F5344CB8AC3E}">
        <p14:creationId xmlns:p14="http://schemas.microsoft.com/office/powerpoint/2010/main" val="7980707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000" y="10547"/>
            <a:ext cx="8334000" cy="900000"/>
          </a:xfrm>
        </p:spPr>
        <p:txBody>
          <a:bodyPr>
            <a:normAutofit fontScale="90000"/>
          </a:bodyPr>
          <a:lstStyle/>
          <a:p>
            <a:r>
              <a:rPr lang="nl-BE" dirty="0" smtClean="0">
                <a:solidFill>
                  <a:srgbClr val="116E8A"/>
                </a:solidFill>
              </a:rPr>
              <a:t>Mission Faculty of Engineering Technology</a:t>
            </a:r>
            <a:endParaRPr lang="nl-BE" dirty="0">
              <a:solidFill>
                <a:srgbClr val="116E8A"/>
              </a:solidFill>
            </a:endParaRPr>
          </a:p>
        </p:txBody>
      </p:sp>
      <p:sp>
        <p:nvSpPr>
          <p:cNvPr id="4" name="TextBox 3"/>
          <p:cNvSpPr txBox="1"/>
          <p:nvPr/>
        </p:nvSpPr>
        <p:spPr>
          <a:xfrm>
            <a:off x="954088" y="1671772"/>
            <a:ext cx="4536504" cy="677108"/>
          </a:xfrm>
          <a:prstGeom prst="rect">
            <a:avLst/>
          </a:prstGeom>
          <a:solidFill>
            <a:srgbClr val="FAFAFA"/>
          </a:solidFill>
        </p:spPr>
        <p:txBody>
          <a:bodyPr wrap="square" rtlCol="0">
            <a:spAutoFit/>
          </a:bodyPr>
          <a:lstStyle/>
          <a:p>
            <a:r>
              <a:rPr lang="nl-BE" sz="1900" dirty="0" smtClean="0">
                <a:solidFill>
                  <a:srgbClr val="116E8A"/>
                </a:solidFill>
              </a:rPr>
              <a:t>Unique </a:t>
            </a:r>
            <a:r>
              <a:rPr lang="nl-BE" sz="1900" dirty="0" err="1" smtClean="0">
                <a:solidFill>
                  <a:srgbClr val="116E8A"/>
                </a:solidFill>
              </a:rPr>
              <a:t>combination</a:t>
            </a:r>
            <a:r>
              <a:rPr lang="nl-BE" sz="1900" dirty="0" smtClean="0">
                <a:solidFill>
                  <a:srgbClr val="116E8A"/>
                </a:solidFill>
              </a:rPr>
              <a:t> of research </a:t>
            </a:r>
            <a:r>
              <a:rPr lang="nl-BE" sz="1900" dirty="0" err="1" smtClean="0">
                <a:solidFill>
                  <a:srgbClr val="116E8A"/>
                </a:solidFill>
              </a:rPr>
              <a:t>based</a:t>
            </a:r>
            <a:r>
              <a:rPr lang="nl-BE" sz="1900" dirty="0" smtClean="0">
                <a:solidFill>
                  <a:srgbClr val="116E8A"/>
                </a:solidFill>
              </a:rPr>
              <a:t> curricula </a:t>
            </a:r>
            <a:r>
              <a:rPr lang="nl-BE" sz="1900" dirty="0" err="1" smtClean="0">
                <a:solidFill>
                  <a:srgbClr val="116E8A"/>
                </a:solidFill>
              </a:rPr>
              <a:t>and</a:t>
            </a:r>
            <a:r>
              <a:rPr lang="nl-BE" sz="1900" dirty="0" smtClean="0">
                <a:solidFill>
                  <a:srgbClr val="116E8A"/>
                </a:solidFill>
              </a:rPr>
              <a:t> </a:t>
            </a:r>
            <a:r>
              <a:rPr lang="nl-BE" sz="1900" dirty="0" err="1" smtClean="0">
                <a:solidFill>
                  <a:srgbClr val="116E8A"/>
                </a:solidFill>
              </a:rPr>
              <a:t>practice-based</a:t>
            </a:r>
            <a:r>
              <a:rPr lang="nl-BE" sz="1900" dirty="0" smtClean="0">
                <a:solidFill>
                  <a:srgbClr val="116E8A"/>
                </a:solidFill>
              </a:rPr>
              <a:t> courses</a:t>
            </a:r>
            <a:endParaRPr lang="nl-BE" sz="1900" dirty="0">
              <a:solidFill>
                <a:srgbClr val="116E8A"/>
              </a:solidFill>
            </a:endParaRP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5322"/>
          <a:stretch/>
        </p:blipFill>
        <p:spPr>
          <a:xfrm>
            <a:off x="5652120" y="1016952"/>
            <a:ext cx="2813128" cy="1980000"/>
          </a:xfrm>
          <a:prstGeom prst="rect">
            <a:avLst/>
          </a:prstGeom>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9081"/>
          <a:stretch/>
        </p:blipFill>
        <p:spPr>
          <a:xfrm>
            <a:off x="251520" y="2708920"/>
            <a:ext cx="2640000" cy="1800200"/>
          </a:xfrm>
          <a:prstGeom prst="rect">
            <a:avLst/>
          </a:prstGeom>
        </p:spPr>
      </p:pic>
      <p:sp>
        <p:nvSpPr>
          <p:cNvPr id="9" name="TextBox 8"/>
          <p:cNvSpPr txBox="1"/>
          <p:nvPr/>
        </p:nvSpPr>
        <p:spPr>
          <a:xfrm>
            <a:off x="3059832" y="3107576"/>
            <a:ext cx="5256584" cy="969496"/>
          </a:xfrm>
          <a:prstGeom prst="rect">
            <a:avLst/>
          </a:prstGeom>
          <a:solidFill>
            <a:srgbClr val="FAFAFA"/>
          </a:solidFill>
        </p:spPr>
        <p:txBody>
          <a:bodyPr wrap="square" rtlCol="0">
            <a:spAutoFit/>
          </a:bodyPr>
          <a:lstStyle/>
          <a:p>
            <a:r>
              <a:rPr lang="nl-BE" sz="1900" dirty="0" err="1" smtClean="0">
                <a:solidFill>
                  <a:srgbClr val="116E8A"/>
                </a:solidFill>
              </a:rPr>
              <a:t>Researchers</a:t>
            </a:r>
            <a:r>
              <a:rPr lang="nl-BE" sz="1900" dirty="0" smtClean="0">
                <a:solidFill>
                  <a:srgbClr val="116E8A"/>
                </a:solidFill>
              </a:rPr>
              <a:t> </a:t>
            </a:r>
            <a:r>
              <a:rPr lang="nl-BE" sz="1900" dirty="0" err="1" smtClean="0">
                <a:solidFill>
                  <a:srgbClr val="116E8A"/>
                </a:solidFill>
              </a:rPr>
              <a:t>with</a:t>
            </a:r>
            <a:r>
              <a:rPr lang="nl-BE" sz="1900" dirty="0" smtClean="0">
                <a:solidFill>
                  <a:srgbClr val="116E8A"/>
                </a:solidFill>
              </a:rPr>
              <a:t> practical </a:t>
            </a:r>
            <a:r>
              <a:rPr lang="nl-BE" sz="1900" dirty="0" err="1" smtClean="0">
                <a:solidFill>
                  <a:srgbClr val="116E8A"/>
                </a:solidFill>
              </a:rPr>
              <a:t>experience</a:t>
            </a:r>
            <a:r>
              <a:rPr lang="nl-BE" sz="1900" dirty="0" smtClean="0">
                <a:solidFill>
                  <a:srgbClr val="116E8A"/>
                </a:solidFill>
              </a:rPr>
              <a:t> in the </a:t>
            </a:r>
            <a:r>
              <a:rPr lang="nl-BE" sz="1900" dirty="0" err="1" smtClean="0">
                <a:solidFill>
                  <a:srgbClr val="116E8A"/>
                </a:solidFill>
              </a:rPr>
              <a:t>implementation</a:t>
            </a:r>
            <a:r>
              <a:rPr lang="nl-BE" sz="1900" dirty="0" smtClean="0">
                <a:solidFill>
                  <a:srgbClr val="116E8A"/>
                </a:solidFill>
              </a:rPr>
              <a:t> of </a:t>
            </a:r>
            <a:r>
              <a:rPr lang="nl-BE" sz="1900" dirty="0" err="1" smtClean="0">
                <a:solidFill>
                  <a:srgbClr val="116E8A"/>
                </a:solidFill>
              </a:rPr>
              <a:t>knowledge</a:t>
            </a:r>
            <a:r>
              <a:rPr lang="nl-BE" sz="1900" dirty="0" smtClean="0">
                <a:solidFill>
                  <a:srgbClr val="116E8A"/>
                </a:solidFill>
              </a:rPr>
              <a:t> </a:t>
            </a:r>
            <a:r>
              <a:rPr lang="nl-BE" sz="1900" dirty="0" err="1" smtClean="0">
                <a:solidFill>
                  <a:srgbClr val="116E8A"/>
                </a:solidFill>
              </a:rPr>
              <a:t>and</a:t>
            </a:r>
            <a:r>
              <a:rPr lang="nl-BE" sz="1900" dirty="0" smtClean="0">
                <a:solidFill>
                  <a:srgbClr val="116E8A"/>
                </a:solidFill>
              </a:rPr>
              <a:t> </a:t>
            </a:r>
            <a:r>
              <a:rPr lang="nl-BE" sz="1900" dirty="0" err="1" smtClean="0">
                <a:solidFill>
                  <a:srgbClr val="116E8A"/>
                </a:solidFill>
              </a:rPr>
              <a:t>technology</a:t>
            </a:r>
            <a:r>
              <a:rPr lang="nl-BE" sz="1900" dirty="0" smtClean="0">
                <a:solidFill>
                  <a:srgbClr val="116E8A"/>
                </a:solidFill>
              </a:rPr>
              <a:t> in different companies or spin-offs</a:t>
            </a:r>
            <a:endParaRPr lang="nl-BE" sz="1900" dirty="0">
              <a:solidFill>
                <a:srgbClr val="116E8A"/>
              </a:solidFill>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52120" y="4221088"/>
            <a:ext cx="2733675" cy="179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971600" y="4921900"/>
            <a:ext cx="4536504" cy="677108"/>
          </a:xfrm>
          <a:prstGeom prst="rect">
            <a:avLst/>
          </a:prstGeom>
          <a:solidFill>
            <a:srgbClr val="FAFAFA"/>
          </a:solidFill>
        </p:spPr>
        <p:txBody>
          <a:bodyPr wrap="square" rtlCol="0">
            <a:spAutoFit/>
          </a:bodyPr>
          <a:lstStyle/>
          <a:p>
            <a:r>
              <a:rPr lang="nl-BE" sz="1900" dirty="0" smtClean="0">
                <a:solidFill>
                  <a:srgbClr val="116E8A"/>
                </a:solidFill>
              </a:rPr>
              <a:t>Multicampus </a:t>
            </a:r>
            <a:r>
              <a:rPr lang="nl-BE" sz="1900" dirty="0" err="1" smtClean="0">
                <a:solidFill>
                  <a:srgbClr val="116E8A"/>
                </a:solidFill>
              </a:rPr>
              <a:t>faculty</a:t>
            </a:r>
            <a:r>
              <a:rPr lang="nl-BE" sz="1900" dirty="0" smtClean="0">
                <a:solidFill>
                  <a:srgbClr val="116E8A"/>
                </a:solidFill>
              </a:rPr>
              <a:t> </a:t>
            </a:r>
            <a:r>
              <a:rPr lang="nl-BE" sz="1900" dirty="0" err="1" smtClean="0">
                <a:solidFill>
                  <a:srgbClr val="116E8A"/>
                </a:solidFill>
              </a:rPr>
              <a:t>with</a:t>
            </a:r>
            <a:r>
              <a:rPr lang="nl-BE" sz="1900" dirty="0" smtClean="0">
                <a:solidFill>
                  <a:srgbClr val="116E8A"/>
                </a:solidFill>
              </a:rPr>
              <a:t> strong </a:t>
            </a:r>
            <a:r>
              <a:rPr lang="nl-BE" sz="1900" dirty="0" err="1" smtClean="0">
                <a:solidFill>
                  <a:srgbClr val="116E8A"/>
                </a:solidFill>
              </a:rPr>
              <a:t>local</a:t>
            </a:r>
            <a:r>
              <a:rPr lang="nl-BE" sz="1900" dirty="0" smtClean="0">
                <a:solidFill>
                  <a:srgbClr val="116E8A"/>
                </a:solidFill>
              </a:rPr>
              <a:t> </a:t>
            </a:r>
            <a:r>
              <a:rPr lang="nl-BE" sz="1900" dirty="0" err="1" smtClean="0">
                <a:solidFill>
                  <a:srgbClr val="116E8A"/>
                </a:solidFill>
              </a:rPr>
              <a:t>ties</a:t>
            </a:r>
            <a:r>
              <a:rPr lang="nl-BE" sz="1900" dirty="0" smtClean="0">
                <a:solidFill>
                  <a:srgbClr val="116E8A"/>
                </a:solidFill>
              </a:rPr>
              <a:t> </a:t>
            </a:r>
            <a:r>
              <a:rPr lang="nl-BE" sz="1900" dirty="0" err="1" smtClean="0">
                <a:solidFill>
                  <a:srgbClr val="116E8A"/>
                </a:solidFill>
              </a:rPr>
              <a:t>to</a:t>
            </a:r>
            <a:r>
              <a:rPr lang="nl-BE" sz="1900" dirty="0" smtClean="0">
                <a:solidFill>
                  <a:srgbClr val="116E8A"/>
                </a:solidFill>
              </a:rPr>
              <a:t> </a:t>
            </a:r>
            <a:r>
              <a:rPr lang="nl-BE" sz="1900" dirty="0" err="1" smtClean="0">
                <a:solidFill>
                  <a:srgbClr val="116E8A"/>
                </a:solidFill>
              </a:rPr>
              <a:t>the</a:t>
            </a:r>
            <a:r>
              <a:rPr lang="nl-BE" sz="1900" dirty="0" smtClean="0">
                <a:solidFill>
                  <a:srgbClr val="116E8A"/>
                </a:solidFill>
              </a:rPr>
              <a:t> </a:t>
            </a:r>
            <a:r>
              <a:rPr lang="nl-BE" sz="1900" dirty="0" err="1" smtClean="0">
                <a:solidFill>
                  <a:srgbClr val="116E8A"/>
                </a:solidFill>
              </a:rPr>
              <a:t>workfield</a:t>
            </a:r>
            <a:endParaRPr lang="nl-BE" sz="1900" dirty="0">
              <a:solidFill>
                <a:srgbClr val="116E8A"/>
              </a:solidFill>
            </a:endParaRPr>
          </a:p>
        </p:txBody>
      </p:sp>
    </p:spTree>
    <p:extLst>
      <p:ext uri="{BB962C8B-B14F-4D97-AF65-F5344CB8AC3E}">
        <p14:creationId xmlns:p14="http://schemas.microsoft.com/office/powerpoint/2010/main" val="37822997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000" y="180000"/>
            <a:ext cx="8604000" cy="900000"/>
          </a:xfrm>
        </p:spPr>
        <p:txBody>
          <a:bodyPr>
            <a:normAutofit/>
          </a:bodyPr>
          <a:lstStyle/>
          <a:p>
            <a:r>
              <a:rPr lang="nl-BE" sz="3100" dirty="0" smtClean="0">
                <a:solidFill>
                  <a:srgbClr val="116E8A"/>
                </a:solidFill>
              </a:rPr>
              <a:t>Programmes Faculty of Engineering Technology</a:t>
            </a:r>
            <a:endParaRPr lang="nl-BE" sz="3100" dirty="0">
              <a:solidFill>
                <a:srgbClr val="116E8A"/>
              </a:solidFill>
            </a:endParaRPr>
          </a:p>
        </p:txBody>
      </p:sp>
      <p:sp>
        <p:nvSpPr>
          <p:cNvPr id="4" name="TextBox 3"/>
          <p:cNvSpPr txBox="1"/>
          <p:nvPr/>
        </p:nvSpPr>
        <p:spPr>
          <a:xfrm>
            <a:off x="514822" y="1440482"/>
            <a:ext cx="4129634" cy="369332"/>
          </a:xfrm>
          <a:prstGeom prst="rect">
            <a:avLst/>
          </a:prstGeom>
          <a:solidFill>
            <a:srgbClr val="177E9D"/>
          </a:solidFill>
        </p:spPr>
        <p:txBody>
          <a:bodyPr wrap="square" rtlCol="0" anchor="ctr" anchorCtr="0">
            <a:spAutoFit/>
          </a:bodyPr>
          <a:lstStyle/>
          <a:p>
            <a:pPr marL="342900" indent="-342900">
              <a:buFont typeface="Arial" panose="020B0604020202020204" pitchFamily="34" charset="0"/>
              <a:buChar char="»"/>
            </a:pPr>
            <a:r>
              <a:rPr lang="nl-BE" dirty="0" smtClean="0">
                <a:solidFill>
                  <a:schemeClr val="bg1"/>
                </a:solidFill>
              </a:rPr>
              <a:t>3 </a:t>
            </a:r>
            <a:r>
              <a:rPr lang="nl-BE" dirty="0" err="1" smtClean="0">
                <a:solidFill>
                  <a:schemeClr val="bg1"/>
                </a:solidFill>
              </a:rPr>
              <a:t>Bachelor’s</a:t>
            </a:r>
            <a:r>
              <a:rPr lang="nl-BE" dirty="0" smtClean="0">
                <a:solidFill>
                  <a:schemeClr val="bg1"/>
                </a:solidFill>
              </a:rPr>
              <a:t> programmes</a:t>
            </a:r>
            <a:endParaRPr lang="nl-BE" dirty="0">
              <a:solidFill>
                <a:schemeClr val="bg1"/>
              </a:solidFill>
            </a:endParaRPr>
          </a:p>
        </p:txBody>
      </p:sp>
      <p:sp>
        <p:nvSpPr>
          <p:cNvPr id="9" name="TextBox 8"/>
          <p:cNvSpPr txBox="1"/>
          <p:nvPr/>
        </p:nvSpPr>
        <p:spPr>
          <a:xfrm>
            <a:off x="514822" y="1916832"/>
            <a:ext cx="4129634" cy="369332"/>
          </a:xfrm>
          <a:prstGeom prst="rect">
            <a:avLst/>
          </a:prstGeom>
          <a:solidFill>
            <a:srgbClr val="177E9D"/>
          </a:solidFill>
        </p:spPr>
        <p:txBody>
          <a:bodyPr wrap="square" rtlCol="0" anchor="ctr" anchorCtr="0">
            <a:spAutoFit/>
          </a:bodyPr>
          <a:lstStyle/>
          <a:p>
            <a:pPr marL="342900" indent="-342900">
              <a:buFont typeface="Arial" panose="020B0604020202020204" pitchFamily="34" charset="0"/>
              <a:buChar char="»"/>
            </a:pPr>
            <a:r>
              <a:rPr lang="nl-BE" dirty="0" smtClean="0">
                <a:solidFill>
                  <a:schemeClr val="bg1"/>
                </a:solidFill>
              </a:rPr>
              <a:t>18 </a:t>
            </a:r>
            <a:r>
              <a:rPr lang="nl-BE" dirty="0" err="1" smtClean="0">
                <a:solidFill>
                  <a:schemeClr val="bg1"/>
                </a:solidFill>
              </a:rPr>
              <a:t>Master’s</a:t>
            </a:r>
            <a:r>
              <a:rPr lang="nl-BE" dirty="0" smtClean="0">
                <a:solidFill>
                  <a:schemeClr val="bg1"/>
                </a:solidFill>
              </a:rPr>
              <a:t> programmes</a:t>
            </a:r>
            <a:endParaRPr lang="nl-BE" dirty="0">
              <a:solidFill>
                <a:schemeClr val="bg1"/>
              </a:solidFill>
            </a:endParaRPr>
          </a:p>
        </p:txBody>
      </p:sp>
      <p:sp>
        <p:nvSpPr>
          <p:cNvPr id="10" name="TextBox 9"/>
          <p:cNvSpPr txBox="1"/>
          <p:nvPr/>
        </p:nvSpPr>
        <p:spPr>
          <a:xfrm>
            <a:off x="524001" y="3059668"/>
            <a:ext cx="4104456" cy="369332"/>
          </a:xfrm>
          <a:prstGeom prst="rect">
            <a:avLst/>
          </a:prstGeom>
          <a:solidFill>
            <a:srgbClr val="177E9D"/>
          </a:solidFill>
        </p:spPr>
        <p:txBody>
          <a:bodyPr wrap="square" rtlCol="0" anchor="ctr" anchorCtr="0">
            <a:spAutoFit/>
          </a:bodyPr>
          <a:lstStyle/>
          <a:p>
            <a:pPr marL="342900" indent="-342900">
              <a:buFont typeface="Arial" panose="020B0604020202020204" pitchFamily="34" charset="0"/>
              <a:buChar char="»"/>
            </a:pPr>
            <a:r>
              <a:rPr lang="nl-BE" dirty="0" smtClean="0">
                <a:solidFill>
                  <a:schemeClr val="bg1"/>
                </a:solidFill>
              </a:rPr>
              <a:t>1 Advanced </a:t>
            </a:r>
            <a:r>
              <a:rPr lang="nl-BE" dirty="0" err="1" smtClean="0">
                <a:solidFill>
                  <a:schemeClr val="bg1"/>
                </a:solidFill>
              </a:rPr>
              <a:t>Master’s</a:t>
            </a:r>
            <a:r>
              <a:rPr lang="nl-BE" dirty="0" smtClean="0">
                <a:solidFill>
                  <a:schemeClr val="bg1"/>
                </a:solidFill>
              </a:rPr>
              <a:t> </a:t>
            </a:r>
            <a:r>
              <a:rPr lang="nl-BE" dirty="0" err="1" smtClean="0">
                <a:solidFill>
                  <a:schemeClr val="bg1"/>
                </a:solidFill>
              </a:rPr>
              <a:t>programme</a:t>
            </a:r>
            <a:endParaRPr lang="nl-BE" dirty="0">
              <a:solidFill>
                <a:schemeClr val="bg1"/>
              </a:solidFill>
            </a:endParaRPr>
          </a:p>
        </p:txBody>
      </p:sp>
      <p:sp>
        <p:nvSpPr>
          <p:cNvPr id="11" name="TextBox 10"/>
          <p:cNvSpPr txBox="1"/>
          <p:nvPr/>
        </p:nvSpPr>
        <p:spPr>
          <a:xfrm>
            <a:off x="526705" y="3533527"/>
            <a:ext cx="4104456" cy="615553"/>
          </a:xfrm>
          <a:prstGeom prst="rect">
            <a:avLst/>
          </a:prstGeom>
          <a:solidFill>
            <a:srgbClr val="177E9D"/>
          </a:solidFill>
        </p:spPr>
        <p:txBody>
          <a:bodyPr wrap="square" rtlCol="0" anchor="ctr" anchorCtr="0">
            <a:spAutoFit/>
          </a:bodyPr>
          <a:lstStyle/>
          <a:p>
            <a:pPr marL="342900" indent="-342900">
              <a:buFont typeface="Arial" panose="020B0604020202020204" pitchFamily="34" charset="0"/>
              <a:buChar char="»"/>
            </a:pPr>
            <a:r>
              <a:rPr lang="nl-BE" dirty="0" smtClean="0">
                <a:solidFill>
                  <a:schemeClr val="bg1"/>
                </a:solidFill>
              </a:rPr>
              <a:t>3 </a:t>
            </a:r>
            <a:r>
              <a:rPr lang="nl-BE" dirty="0" err="1" smtClean="0">
                <a:solidFill>
                  <a:schemeClr val="bg1"/>
                </a:solidFill>
              </a:rPr>
              <a:t>Postacademic</a:t>
            </a:r>
            <a:r>
              <a:rPr lang="nl-BE" dirty="0" smtClean="0">
                <a:solidFill>
                  <a:schemeClr val="bg1"/>
                </a:solidFill>
              </a:rPr>
              <a:t> programmes</a:t>
            </a:r>
            <a:br>
              <a:rPr lang="nl-BE" dirty="0" smtClean="0">
                <a:solidFill>
                  <a:schemeClr val="bg1"/>
                </a:solidFill>
              </a:rPr>
            </a:br>
            <a:r>
              <a:rPr lang="nl-BE" sz="1600" dirty="0" smtClean="0">
                <a:solidFill>
                  <a:schemeClr val="bg1"/>
                </a:solidFill>
              </a:rPr>
              <a:t>(</a:t>
            </a:r>
            <a:r>
              <a:rPr lang="nl-BE" sz="1600" dirty="0" err="1" smtClean="0">
                <a:solidFill>
                  <a:schemeClr val="bg1"/>
                </a:solidFill>
              </a:rPr>
              <a:t>postgraduate</a:t>
            </a:r>
            <a:r>
              <a:rPr lang="nl-BE" sz="1600" dirty="0" smtClean="0">
                <a:solidFill>
                  <a:schemeClr val="bg1"/>
                </a:solidFill>
              </a:rPr>
              <a:t> programme)</a:t>
            </a:r>
            <a:endParaRPr lang="nl-BE" sz="1600" dirty="0">
              <a:solidFill>
                <a:schemeClr val="bg1"/>
              </a:solidFill>
            </a:endParaRPr>
          </a:p>
        </p:txBody>
      </p:sp>
      <p:sp>
        <p:nvSpPr>
          <p:cNvPr id="12" name="TextBox 11"/>
          <p:cNvSpPr txBox="1"/>
          <p:nvPr/>
        </p:nvSpPr>
        <p:spPr>
          <a:xfrm>
            <a:off x="827584" y="2443535"/>
            <a:ext cx="3816872" cy="584775"/>
          </a:xfrm>
          <a:prstGeom prst="rect">
            <a:avLst/>
          </a:prstGeom>
          <a:solidFill>
            <a:srgbClr val="FAFAFA"/>
          </a:solidFill>
        </p:spPr>
        <p:txBody>
          <a:bodyPr wrap="square" rtlCol="0" anchor="ctr" anchorCtr="0">
            <a:spAutoFit/>
          </a:bodyPr>
          <a:lstStyle/>
          <a:p>
            <a:pPr marL="342900" indent="-342900">
              <a:buFont typeface="Arial" panose="020B0604020202020204" pitchFamily="34" charset="0"/>
              <a:buChar char="»"/>
            </a:pPr>
            <a:r>
              <a:rPr lang="nl-BE" sz="1600" dirty="0" smtClean="0">
                <a:solidFill>
                  <a:srgbClr val="177E9D"/>
                </a:solidFill>
              </a:rPr>
              <a:t>Full English-</a:t>
            </a:r>
            <a:r>
              <a:rPr lang="nl-BE" sz="1600" dirty="0" err="1" smtClean="0">
                <a:solidFill>
                  <a:srgbClr val="177E9D"/>
                </a:solidFill>
              </a:rPr>
              <a:t>language</a:t>
            </a:r>
            <a:r>
              <a:rPr lang="nl-BE" sz="1600" dirty="0" smtClean="0">
                <a:solidFill>
                  <a:srgbClr val="177E9D"/>
                </a:solidFill>
              </a:rPr>
              <a:t> </a:t>
            </a:r>
            <a:r>
              <a:rPr lang="nl-BE" sz="1600" dirty="0" err="1" smtClean="0">
                <a:solidFill>
                  <a:srgbClr val="177E9D"/>
                </a:solidFill>
              </a:rPr>
              <a:t>Bachelor’s</a:t>
            </a:r>
            <a:r>
              <a:rPr lang="nl-BE" sz="1600" dirty="0" smtClean="0">
                <a:solidFill>
                  <a:srgbClr val="177E9D"/>
                </a:solidFill>
              </a:rPr>
              <a:t> </a:t>
            </a:r>
            <a:r>
              <a:rPr lang="nl-BE" sz="1600" dirty="0" err="1" smtClean="0">
                <a:solidFill>
                  <a:srgbClr val="177E9D"/>
                </a:solidFill>
              </a:rPr>
              <a:t>and</a:t>
            </a:r>
            <a:r>
              <a:rPr lang="nl-BE" sz="1600" dirty="0" smtClean="0">
                <a:solidFill>
                  <a:srgbClr val="177E9D"/>
                </a:solidFill>
              </a:rPr>
              <a:t> </a:t>
            </a:r>
            <a:r>
              <a:rPr lang="nl-BE" sz="1600" dirty="0" err="1" smtClean="0">
                <a:solidFill>
                  <a:srgbClr val="177E9D"/>
                </a:solidFill>
              </a:rPr>
              <a:t>Master’s</a:t>
            </a:r>
            <a:r>
              <a:rPr lang="nl-BE" sz="1600" dirty="0" smtClean="0">
                <a:solidFill>
                  <a:srgbClr val="177E9D"/>
                </a:solidFill>
              </a:rPr>
              <a:t> </a:t>
            </a:r>
            <a:r>
              <a:rPr lang="nl-BE" sz="1600" dirty="0" err="1" smtClean="0">
                <a:solidFill>
                  <a:srgbClr val="177E9D"/>
                </a:solidFill>
              </a:rPr>
              <a:t>programmes</a:t>
            </a:r>
            <a:r>
              <a:rPr lang="nl-BE" sz="1600" dirty="0" smtClean="0">
                <a:solidFill>
                  <a:srgbClr val="177E9D"/>
                </a:solidFill>
              </a:rPr>
              <a:t> </a:t>
            </a:r>
            <a:r>
              <a:rPr lang="nl-BE" sz="1600" dirty="0" err="1" smtClean="0">
                <a:solidFill>
                  <a:srgbClr val="177E9D"/>
                </a:solidFill>
              </a:rPr>
              <a:t>included</a:t>
            </a:r>
            <a:endParaRPr lang="nl-BE" sz="1600" dirty="0">
              <a:solidFill>
                <a:srgbClr val="177E9D"/>
              </a:solidFill>
            </a:endParaRPr>
          </a:p>
        </p:txBody>
      </p:sp>
      <p:sp>
        <p:nvSpPr>
          <p:cNvPr id="15" name="TextBox 14"/>
          <p:cNvSpPr txBox="1"/>
          <p:nvPr/>
        </p:nvSpPr>
        <p:spPr>
          <a:xfrm>
            <a:off x="540000" y="4581128"/>
            <a:ext cx="4104456" cy="1077218"/>
          </a:xfrm>
          <a:prstGeom prst="rect">
            <a:avLst/>
          </a:prstGeom>
          <a:solidFill>
            <a:srgbClr val="FAFAFA"/>
          </a:solidFill>
          <a:ln>
            <a:solidFill>
              <a:srgbClr val="177E9D"/>
            </a:solidFill>
          </a:ln>
        </p:spPr>
        <p:txBody>
          <a:bodyPr wrap="square" rtlCol="0" anchor="ctr" anchorCtr="0">
            <a:spAutoFit/>
          </a:bodyPr>
          <a:lstStyle/>
          <a:p>
            <a:r>
              <a:rPr lang="nl-BE" sz="1600" b="1" dirty="0" smtClean="0">
                <a:solidFill>
                  <a:srgbClr val="116E8A"/>
                </a:solidFill>
              </a:rPr>
              <a:t>MISSION</a:t>
            </a:r>
          </a:p>
          <a:p>
            <a:r>
              <a:rPr lang="nl-BE" sz="1600" dirty="0" err="1" smtClean="0">
                <a:solidFill>
                  <a:srgbClr val="116E8A"/>
                </a:solidFill>
              </a:rPr>
              <a:t>provide</a:t>
            </a:r>
            <a:r>
              <a:rPr lang="nl-BE" sz="1600" dirty="0" smtClean="0">
                <a:solidFill>
                  <a:srgbClr val="116E8A"/>
                </a:solidFill>
              </a:rPr>
              <a:t> </a:t>
            </a:r>
            <a:r>
              <a:rPr lang="nl-BE" sz="1600" dirty="0" err="1">
                <a:solidFill>
                  <a:srgbClr val="116E8A"/>
                </a:solidFill>
              </a:rPr>
              <a:t>our</a:t>
            </a:r>
            <a:r>
              <a:rPr lang="nl-BE" sz="1600" dirty="0">
                <a:solidFill>
                  <a:srgbClr val="116E8A"/>
                </a:solidFill>
              </a:rPr>
              <a:t> </a:t>
            </a:r>
            <a:r>
              <a:rPr lang="nl-BE" sz="1600" dirty="0" err="1">
                <a:solidFill>
                  <a:srgbClr val="116E8A"/>
                </a:solidFill>
              </a:rPr>
              <a:t>future</a:t>
            </a:r>
            <a:r>
              <a:rPr lang="nl-BE" sz="1600" dirty="0">
                <a:solidFill>
                  <a:srgbClr val="116E8A"/>
                </a:solidFill>
              </a:rPr>
              <a:t> </a:t>
            </a:r>
            <a:r>
              <a:rPr lang="nl-BE" sz="1600" dirty="0" err="1">
                <a:solidFill>
                  <a:srgbClr val="116E8A"/>
                </a:solidFill>
              </a:rPr>
              <a:t>industrial</a:t>
            </a:r>
            <a:r>
              <a:rPr lang="nl-BE" sz="1600" dirty="0">
                <a:solidFill>
                  <a:srgbClr val="116E8A"/>
                </a:solidFill>
              </a:rPr>
              <a:t> engineers </a:t>
            </a:r>
            <a:r>
              <a:rPr lang="nl-BE" sz="1600" dirty="0" err="1">
                <a:solidFill>
                  <a:srgbClr val="116E8A"/>
                </a:solidFill>
              </a:rPr>
              <a:t>with</a:t>
            </a:r>
            <a:r>
              <a:rPr lang="nl-BE" sz="1600" dirty="0">
                <a:solidFill>
                  <a:srgbClr val="116E8A"/>
                </a:solidFill>
              </a:rPr>
              <a:t> a strong </a:t>
            </a:r>
            <a:r>
              <a:rPr lang="nl-BE" sz="1600" dirty="0" err="1">
                <a:solidFill>
                  <a:srgbClr val="116E8A"/>
                </a:solidFill>
              </a:rPr>
              <a:t>and</a:t>
            </a:r>
            <a:r>
              <a:rPr lang="nl-BE" sz="1600" dirty="0">
                <a:solidFill>
                  <a:srgbClr val="116E8A"/>
                </a:solidFill>
              </a:rPr>
              <a:t> </a:t>
            </a:r>
            <a:r>
              <a:rPr lang="nl-BE" sz="1600" dirty="0" err="1">
                <a:solidFill>
                  <a:srgbClr val="116E8A"/>
                </a:solidFill>
              </a:rPr>
              <a:t>specific</a:t>
            </a:r>
            <a:r>
              <a:rPr lang="nl-BE" sz="1600" dirty="0">
                <a:solidFill>
                  <a:srgbClr val="116E8A"/>
                </a:solidFill>
              </a:rPr>
              <a:t> </a:t>
            </a:r>
            <a:r>
              <a:rPr lang="nl-BE" sz="1600" dirty="0" err="1">
                <a:solidFill>
                  <a:srgbClr val="116E8A"/>
                </a:solidFill>
              </a:rPr>
              <a:t>position</a:t>
            </a:r>
            <a:r>
              <a:rPr lang="nl-BE" sz="1600" dirty="0">
                <a:solidFill>
                  <a:srgbClr val="116E8A"/>
                </a:solidFill>
              </a:rPr>
              <a:t> in the </a:t>
            </a:r>
            <a:r>
              <a:rPr lang="nl-BE" sz="1600" dirty="0" err="1">
                <a:solidFill>
                  <a:srgbClr val="116E8A"/>
                </a:solidFill>
              </a:rPr>
              <a:t>innovation</a:t>
            </a:r>
            <a:r>
              <a:rPr lang="nl-BE" sz="1600" dirty="0">
                <a:solidFill>
                  <a:srgbClr val="116E8A"/>
                </a:solidFill>
              </a:rPr>
              <a:t> chain, close </a:t>
            </a:r>
            <a:r>
              <a:rPr lang="nl-BE" sz="1600" dirty="0" err="1">
                <a:solidFill>
                  <a:srgbClr val="116E8A"/>
                </a:solidFill>
              </a:rPr>
              <a:t>to</a:t>
            </a:r>
            <a:r>
              <a:rPr lang="nl-BE" sz="1600" dirty="0">
                <a:solidFill>
                  <a:srgbClr val="116E8A"/>
                </a:solidFill>
              </a:rPr>
              <a:t> </a:t>
            </a:r>
            <a:r>
              <a:rPr lang="nl-BE" sz="1600" dirty="0" err="1">
                <a:solidFill>
                  <a:srgbClr val="116E8A"/>
                </a:solidFill>
              </a:rPr>
              <a:t>implementation</a:t>
            </a:r>
            <a:endParaRPr lang="nl-BE" sz="1600" dirty="0">
              <a:solidFill>
                <a:srgbClr val="116E8A"/>
              </a:solidFill>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4088" y="3465224"/>
            <a:ext cx="2970000" cy="1980000"/>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55357" y="1341849"/>
            <a:ext cx="2970000" cy="1980000"/>
          </a:xfrm>
          <a:prstGeom prst="rect">
            <a:avLst/>
          </a:prstGeom>
        </p:spPr>
      </p:pic>
    </p:spTree>
    <p:extLst>
      <p:ext uri="{BB962C8B-B14F-4D97-AF65-F5344CB8AC3E}">
        <p14:creationId xmlns:p14="http://schemas.microsoft.com/office/powerpoint/2010/main" val="2062347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000" y="296752"/>
            <a:ext cx="8334000" cy="900000"/>
          </a:xfrm>
        </p:spPr>
        <p:txBody>
          <a:bodyPr>
            <a:normAutofit/>
          </a:bodyPr>
          <a:lstStyle/>
          <a:p>
            <a:r>
              <a:rPr lang="nl-BE" dirty="0" err="1" smtClean="0">
                <a:solidFill>
                  <a:srgbClr val="116E8A"/>
                </a:solidFill>
              </a:rPr>
              <a:t>Educational</a:t>
            </a:r>
            <a:r>
              <a:rPr lang="nl-BE" dirty="0" smtClean="0">
                <a:solidFill>
                  <a:srgbClr val="116E8A"/>
                </a:solidFill>
              </a:rPr>
              <a:t> profile</a:t>
            </a:r>
            <a:endParaRPr lang="nl-BE" sz="3100" dirty="0">
              <a:solidFill>
                <a:srgbClr val="116E8A"/>
              </a:solidFill>
            </a:endParaRPr>
          </a:p>
        </p:txBody>
      </p:sp>
      <p:pic>
        <p:nvPicPr>
          <p:cNvPr id="7173"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l="15756" t="-97" r="-2740" b="97"/>
          <a:stretch/>
        </p:blipFill>
        <p:spPr bwMode="auto">
          <a:xfrm>
            <a:off x="193104" y="1552475"/>
            <a:ext cx="9142686" cy="4468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descr="C:\Users\SofieC\Dropbox\FIIW-Communicatie\FIIW_Profielen&amp;Afbeeldingen\Schroef02_allee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5528" y="1196752"/>
            <a:ext cx="1880208" cy="1880208"/>
          </a:xfrm>
          <a:prstGeom prst="rect">
            <a:avLst/>
          </a:prstGeom>
          <a:noFill/>
          <a:extLst>
            <a:ext uri="{909E8E84-426E-40DD-AFC4-6F175D3DCCD1}">
              <a14:hiddenFill xmlns:a14="http://schemas.microsoft.com/office/drawing/2010/main">
                <a:solidFill>
                  <a:srgbClr val="FFFFFF"/>
                </a:solidFill>
              </a14:hiddenFill>
            </a:ext>
          </a:extLst>
        </p:spPr>
      </p:pic>
      <p:pic>
        <p:nvPicPr>
          <p:cNvPr id="5" name="Tijdelijke aanduiding voor inhoud 3" descr="ING_th[1].jpg"/>
          <p:cNvPicPr>
            <a:picLocks noChangeAspect="1"/>
          </p:cNvPicPr>
          <p:nvPr/>
        </p:nvPicPr>
        <p:blipFill>
          <a:blip r:embed="rId4" cstate="print"/>
          <a:stretch>
            <a:fillRect/>
          </a:stretch>
        </p:blipFill>
        <p:spPr>
          <a:xfrm>
            <a:off x="7822941" y="4941168"/>
            <a:ext cx="1059506" cy="1059506"/>
          </a:xfrm>
          <a:prstGeom prst="rect">
            <a:avLst/>
          </a:prstGeom>
        </p:spPr>
      </p:pic>
      <p:pic>
        <p:nvPicPr>
          <p:cNvPr id="6" name="Tijdelijke aanduiding voor inhoud 3" descr="ING_th[1].jpg"/>
          <p:cNvPicPr>
            <a:picLocks noChangeAspect="1"/>
          </p:cNvPicPr>
          <p:nvPr/>
        </p:nvPicPr>
        <p:blipFill>
          <a:blip r:embed="rId4" cstate="print"/>
          <a:stretch>
            <a:fillRect/>
          </a:stretch>
        </p:blipFill>
        <p:spPr>
          <a:xfrm>
            <a:off x="7822940" y="4725143"/>
            <a:ext cx="1275531" cy="1275531"/>
          </a:xfrm>
          <a:prstGeom prst="rect">
            <a:avLst/>
          </a:prstGeom>
        </p:spPr>
      </p:pic>
      <p:pic>
        <p:nvPicPr>
          <p:cNvPr id="7" name="Afbeelding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8104" y="403153"/>
            <a:ext cx="1114724" cy="1114724"/>
          </a:xfrm>
          <a:prstGeom prst="rect">
            <a:avLst/>
          </a:prstGeom>
        </p:spPr>
      </p:pic>
    </p:spTree>
    <p:extLst>
      <p:ext uri="{BB962C8B-B14F-4D97-AF65-F5344CB8AC3E}">
        <p14:creationId xmlns:p14="http://schemas.microsoft.com/office/powerpoint/2010/main" val="9472110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04664"/>
            <a:ext cx="8334000" cy="900000"/>
          </a:xfrm>
        </p:spPr>
        <p:txBody>
          <a:bodyPr>
            <a:normAutofit/>
          </a:bodyPr>
          <a:lstStyle/>
          <a:p>
            <a:r>
              <a:rPr lang="nl-BE" sz="2800" dirty="0" err="1" smtClean="0">
                <a:solidFill>
                  <a:srgbClr val="116E8A"/>
                </a:solidFill>
              </a:rPr>
              <a:t>Bachelor’s</a:t>
            </a:r>
            <a:r>
              <a:rPr lang="nl-BE" sz="2800" dirty="0" smtClean="0">
                <a:solidFill>
                  <a:srgbClr val="116E8A"/>
                </a:solidFill>
              </a:rPr>
              <a:t> programmes</a:t>
            </a:r>
            <a:r>
              <a:rPr lang="nl-BE" sz="3200" dirty="0" smtClean="0">
                <a:solidFill>
                  <a:srgbClr val="116E8A"/>
                </a:solidFill>
              </a:rPr>
              <a:t/>
            </a:r>
            <a:br>
              <a:rPr lang="nl-BE" sz="3200" dirty="0" smtClean="0">
                <a:solidFill>
                  <a:srgbClr val="116E8A"/>
                </a:solidFill>
              </a:rPr>
            </a:br>
            <a:r>
              <a:rPr lang="nl-BE" sz="800" dirty="0" smtClean="0">
                <a:solidFill>
                  <a:srgbClr val="116E8A"/>
                </a:solidFill>
              </a:rPr>
              <a:t/>
            </a:r>
            <a:br>
              <a:rPr lang="nl-BE" sz="800" dirty="0" smtClean="0">
                <a:solidFill>
                  <a:srgbClr val="116E8A"/>
                </a:solidFill>
              </a:rPr>
            </a:br>
            <a:r>
              <a:rPr lang="nl-BE" sz="1600" i="1" dirty="0" smtClean="0">
                <a:solidFill>
                  <a:schemeClr val="accent6"/>
                </a:solidFill>
              </a:rPr>
              <a:t>(</a:t>
            </a:r>
            <a:r>
              <a:rPr lang="nl-BE" sz="1400" i="1" dirty="0" smtClean="0">
                <a:solidFill>
                  <a:schemeClr val="accent6"/>
                </a:solidFill>
              </a:rPr>
              <a:t>E) Programmes in English</a:t>
            </a:r>
            <a:endParaRPr lang="nl-BE" sz="1400" i="1" dirty="0">
              <a:solidFill>
                <a:schemeClr val="accent6"/>
              </a:solidFill>
            </a:endParaRPr>
          </a:p>
        </p:txBody>
      </p:sp>
      <p:graphicFrame>
        <p:nvGraphicFramePr>
          <p:cNvPr id="18" name="Tabel 17"/>
          <p:cNvGraphicFramePr>
            <a:graphicFrameLocks noGrp="1"/>
          </p:cNvGraphicFramePr>
          <p:nvPr>
            <p:extLst>
              <p:ext uri="{D42A27DB-BD31-4B8C-83A1-F6EECF244321}">
                <p14:modId xmlns:p14="http://schemas.microsoft.com/office/powerpoint/2010/main" val="1010040684"/>
              </p:ext>
            </p:extLst>
          </p:nvPr>
        </p:nvGraphicFramePr>
        <p:xfrm>
          <a:off x="1547664" y="764704"/>
          <a:ext cx="7272811" cy="5112567"/>
        </p:xfrm>
        <a:graphic>
          <a:graphicData uri="http://schemas.openxmlformats.org/drawingml/2006/table">
            <a:tbl>
              <a:tblPr firstRow="1" bandRow="1">
                <a:tableStyleId>{5C22544A-7EE6-4342-B048-85BDC9FD1C3A}</a:tableStyleId>
              </a:tblPr>
              <a:tblGrid>
                <a:gridCol w="2748901"/>
                <a:gridCol w="753985"/>
                <a:gridCol w="753985"/>
                <a:gridCol w="753985"/>
                <a:gridCol w="753985"/>
                <a:gridCol w="753985"/>
                <a:gridCol w="753985"/>
              </a:tblGrid>
              <a:tr h="2556286">
                <a:tc>
                  <a:txBody>
                    <a:bodyPr/>
                    <a:lstStyle/>
                    <a:p>
                      <a:pPr algn="l" fontAlgn="b"/>
                      <a:endParaRPr lang="nl-BE" sz="1100" b="0" i="0" u="none" strike="noStrike" dirty="0">
                        <a:solidFill>
                          <a:srgbClr val="000000"/>
                        </a:solidFill>
                        <a:effectLst/>
                        <a:latin typeface="Arial"/>
                      </a:endParaRPr>
                    </a:p>
                  </a:txBody>
                  <a:tcPr marL="9525" marR="9525" marT="9525" marB="0" anchor="b">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l" fontAlgn="b"/>
                      <a:r>
                        <a:rPr lang="nl-BE" sz="1400" u="none" strike="noStrike" dirty="0" smtClean="0">
                          <a:effectLst/>
                        </a:rPr>
                        <a:t> CAMPUS </a:t>
                      </a:r>
                      <a:r>
                        <a:rPr lang="nl-BE" sz="1400" u="none" strike="noStrike" dirty="0">
                          <a:effectLst/>
                        </a:rPr>
                        <a:t/>
                      </a:r>
                      <a:br>
                        <a:rPr lang="nl-BE" sz="1400" u="none" strike="noStrike" dirty="0">
                          <a:effectLst/>
                        </a:rPr>
                      </a:br>
                      <a:r>
                        <a:rPr lang="nl-BE" sz="1400" u="none" strike="noStrike" dirty="0" smtClean="0">
                          <a:effectLst/>
                        </a:rPr>
                        <a:t> GROUP </a:t>
                      </a:r>
                      <a:r>
                        <a:rPr lang="nl-BE" sz="1400" u="none" strike="noStrike" dirty="0">
                          <a:effectLst/>
                        </a:rPr>
                        <a:t>T LEUVEN</a:t>
                      </a:r>
                      <a:endParaRPr lang="nl-BE" sz="1400" b="1" i="0" u="none" strike="noStrike" dirty="0">
                        <a:solidFill>
                          <a:srgbClr val="FFFFFF"/>
                        </a:solidFill>
                        <a:effectLst/>
                        <a:latin typeface="Arial"/>
                      </a:endParaRPr>
                    </a:p>
                  </a:txBody>
                  <a:tcPr marL="9525" marR="9525" marT="9525" marB="0" vert="vert270" anchor="ctr">
                    <a:lnL w="12700" cmpd="sng">
                      <a:noFill/>
                    </a:lnL>
                  </a:tcPr>
                </a:tc>
                <a:tc>
                  <a:txBody>
                    <a:bodyPr/>
                    <a:lstStyle/>
                    <a:p>
                      <a:pPr algn="l" fontAlgn="b"/>
                      <a:r>
                        <a:rPr lang="nl-BE" sz="1400" u="none" strike="noStrike" dirty="0" smtClean="0">
                          <a:effectLst/>
                        </a:rPr>
                        <a:t> TECHNOLOGY </a:t>
                      </a:r>
                      <a:r>
                        <a:rPr lang="nl-BE" sz="1400" u="none" strike="noStrike" dirty="0">
                          <a:effectLst/>
                        </a:rPr>
                        <a:t>CAMPUS </a:t>
                      </a:r>
                      <a:br>
                        <a:rPr lang="nl-BE" sz="1400" u="none" strike="noStrike" dirty="0">
                          <a:effectLst/>
                        </a:rPr>
                      </a:br>
                      <a:r>
                        <a:rPr lang="nl-BE" sz="1400" u="none" strike="noStrike" dirty="0" smtClean="0">
                          <a:effectLst/>
                        </a:rPr>
                        <a:t> DE </a:t>
                      </a:r>
                      <a:r>
                        <a:rPr lang="nl-BE" sz="1400" u="none" strike="noStrike" dirty="0">
                          <a:effectLst/>
                        </a:rPr>
                        <a:t>NAYER</a:t>
                      </a:r>
                      <a:endParaRPr lang="nl-BE" sz="1400" b="1" i="0" u="none" strike="noStrike" dirty="0">
                        <a:solidFill>
                          <a:srgbClr val="FFFFFF"/>
                        </a:solidFill>
                        <a:effectLst/>
                        <a:latin typeface="Arial"/>
                      </a:endParaRPr>
                    </a:p>
                  </a:txBody>
                  <a:tcPr marL="9525" marR="9525" marT="9525" marB="0" vert="vert270" anchor="ctr"/>
                </a:tc>
                <a:tc>
                  <a:txBody>
                    <a:bodyPr/>
                    <a:lstStyle/>
                    <a:p>
                      <a:pPr algn="l" fontAlgn="b"/>
                      <a:r>
                        <a:rPr lang="nl-BE" sz="1400" u="none" strike="noStrike" dirty="0" smtClean="0">
                          <a:effectLst/>
                        </a:rPr>
                        <a:t> TECHNOLOGY </a:t>
                      </a:r>
                      <a:r>
                        <a:rPr lang="nl-BE" sz="1400" u="none" strike="noStrike" dirty="0">
                          <a:effectLst/>
                        </a:rPr>
                        <a:t>CAMPUS </a:t>
                      </a:r>
                      <a:br>
                        <a:rPr lang="nl-BE" sz="1400" u="none" strike="noStrike" dirty="0">
                          <a:effectLst/>
                        </a:rPr>
                      </a:br>
                      <a:r>
                        <a:rPr lang="nl-BE" sz="1400" u="none" strike="noStrike" dirty="0" smtClean="0">
                          <a:effectLst/>
                        </a:rPr>
                        <a:t> GEEL</a:t>
                      </a:r>
                      <a:endParaRPr lang="nl-BE" sz="1400" b="1" i="0" u="none" strike="noStrike" dirty="0">
                        <a:solidFill>
                          <a:srgbClr val="FFFFFF"/>
                        </a:solidFill>
                        <a:effectLst/>
                        <a:latin typeface="Arial"/>
                      </a:endParaRPr>
                    </a:p>
                  </a:txBody>
                  <a:tcPr marL="9525" marR="9525" marT="9525" marB="0" vert="vert270" anchor="ctr"/>
                </a:tc>
                <a:tc>
                  <a:txBody>
                    <a:bodyPr/>
                    <a:lstStyle/>
                    <a:p>
                      <a:pPr algn="l" fontAlgn="b"/>
                      <a:r>
                        <a:rPr lang="nl-BE" sz="1400" u="none" strike="noStrike" dirty="0" smtClean="0">
                          <a:effectLst/>
                        </a:rPr>
                        <a:t> TECHNOLOGY </a:t>
                      </a:r>
                      <a:r>
                        <a:rPr lang="nl-BE" sz="1400" u="none" strike="noStrike" dirty="0">
                          <a:effectLst/>
                        </a:rPr>
                        <a:t>CAMPUS </a:t>
                      </a:r>
                      <a:br>
                        <a:rPr lang="nl-BE" sz="1400" u="none" strike="noStrike" dirty="0">
                          <a:effectLst/>
                        </a:rPr>
                      </a:br>
                      <a:r>
                        <a:rPr lang="nl-BE" sz="1400" u="none" strike="noStrike" dirty="0" smtClean="0">
                          <a:effectLst/>
                        </a:rPr>
                        <a:t> GHENT </a:t>
                      </a:r>
                      <a:r>
                        <a:rPr lang="nl-BE" sz="1400" u="none" strike="noStrike" dirty="0">
                          <a:effectLst/>
                        </a:rPr>
                        <a:t>&amp; AALST</a:t>
                      </a:r>
                      <a:endParaRPr lang="nl-BE" sz="1400" b="1" i="0" u="none" strike="noStrike" dirty="0">
                        <a:solidFill>
                          <a:srgbClr val="FFFFFF"/>
                        </a:solidFill>
                        <a:effectLst/>
                        <a:latin typeface="Arial"/>
                      </a:endParaRPr>
                    </a:p>
                  </a:txBody>
                  <a:tcPr marL="9525" marR="9525" marT="9525" marB="0" vert="vert270" anchor="ctr"/>
                </a:tc>
                <a:tc>
                  <a:txBody>
                    <a:bodyPr/>
                    <a:lstStyle/>
                    <a:p>
                      <a:pPr algn="l" fontAlgn="b"/>
                      <a:r>
                        <a:rPr lang="nl-BE" sz="1400" u="none" strike="noStrike" dirty="0" smtClean="0">
                          <a:effectLst/>
                        </a:rPr>
                        <a:t> TECHNOLOGY </a:t>
                      </a:r>
                      <a:r>
                        <a:rPr lang="nl-BE" sz="1400" u="none" strike="noStrike" dirty="0">
                          <a:effectLst/>
                        </a:rPr>
                        <a:t>CAMPUS </a:t>
                      </a:r>
                      <a:br>
                        <a:rPr lang="nl-BE" sz="1400" u="none" strike="noStrike" dirty="0">
                          <a:effectLst/>
                        </a:rPr>
                      </a:br>
                      <a:r>
                        <a:rPr lang="nl-BE" sz="1400" u="none" strike="noStrike" dirty="0" smtClean="0">
                          <a:effectLst/>
                        </a:rPr>
                        <a:t> OSTEND</a:t>
                      </a:r>
                      <a:endParaRPr lang="nl-BE" sz="1400" b="1" i="0" u="none" strike="noStrike" dirty="0">
                        <a:solidFill>
                          <a:srgbClr val="FFFFFF"/>
                        </a:solidFill>
                        <a:effectLst/>
                        <a:latin typeface="Arial"/>
                      </a:endParaRPr>
                    </a:p>
                  </a:txBody>
                  <a:tcPr marL="9525" marR="9525" marT="9525" marB="0" vert="vert270" anchor="ctr"/>
                </a:tc>
                <a:tc>
                  <a:txBody>
                    <a:bodyPr/>
                    <a:lstStyle/>
                    <a:p>
                      <a:pPr algn="l" fontAlgn="b"/>
                      <a:r>
                        <a:rPr lang="nl-BE" sz="1400" u="none" strike="noStrike" dirty="0" smtClean="0">
                          <a:effectLst/>
                        </a:rPr>
                        <a:t> TECHNOLOGY </a:t>
                      </a:r>
                      <a:r>
                        <a:rPr lang="nl-BE" sz="1400" u="none" strike="noStrike" dirty="0">
                          <a:effectLst/>
                        </a:rPr>
                        <a:t>CAMPUS </a:t>
                      </a:r>
                      <a:br>
                        <a:rPr lang="nl-BE" sz="1400" u="none" strike="noStrike" dirty="0">
                          <a:effectLst/>
                        </a:rPr>
                      </a:br>
                      <a:r>
                        <a:rPr lang="nl-BE" sz="1400" u="none" strike="noStrike" dirty="0" smtClean="0">
                          <a:effectLst/>
                        </a:rPr>
                        <a:t> DIEPENBEEK</a:t>
                      </a:r>
                      <a:endParaRPr lang="nl-BE" sz="1400" b="1" i="0" u="none" strike="noStrike" dirty="0">
                        <a:solidFill>
                          <a:srgbClr val="FFFFFF"/>
                        </a:solidFill>
                        <a:effectLst/>
                        <a:latin typeface="Arial"/>
                      </a:endParaRPr>
                    </a:p>
                  </a:txBody>
                  <a:tcPr marL="9525" marR="9525" marT="9525" marB="0" vert="vert270" anchor="ctr"/>
                </a:tc>
              </a:tr>
              <a:tr h="255628">
                <a:tc gridSpan="7">
                  <a:txBody>
                    <a:bodyPr/>
                    <a:lstStyle/>
                    <a:p>
                      <a:pPr algn="l" fontAlgn="b"/>
                      <a:r>
                        <a:rPr lang="en-US" sz="1200" b="1" u="none" strike="noStrike" dirty="0">
                          <a:effectLst/>
                        </a:rPr>
                        <a:t>Bachelor of Science in Engineering Technology</a:t>
                      </a:r>
                      <a:endParaRPr lang="en-US" sz="1200" b="1" i="0" u="none" strike="noStrike" dirty="0">
                        <a:solidFill>
                          <a:srgbClr val="808080"/>
                        </a:solidFill>
                        <a:effectLst/>
                        <a:latin typeface="Arial"/>
                      </a:endParaRPr>
                    </a:p>
                  </a:txBody>
                  <a:tcPr marL="9525" marR="9525" marT="9525" marB="0" anchor="b">
                    <a:lnT w="38100" cmpd="sng">
                      <a:noFill/>
                    </a:lnT>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r>
              <a:tr h="255628">
                <a:tc>
                  <a:txBody>
                    <a:bodyPr/>
                    <a:lstStyle/>
                    <a:p>
                      <a:pPr algn="l" fontAlgn="b"/>
                      <a:r>
                        <a:rPr lang="nl-BE" sz="1200" u="none" strike="noStrike" dirty="0">
                          <a:effectLst/>
                        </a:rPr>
                        <a:t>- </a:t>
                      </a:r>
                      <a:r>
                        <a:rPr lang="nl-BE" sz="1200" u="none" strike="noStrike" dirty="0" err="1">
                          <a:effectLst/>
                        </a:rPr>
                        <a:t>Civil</a:t>
                      </a:r>
                      <a:r>
                        <a:rPr lang="nl-BE" sz="1200" u="none" strike="noStrike" dirty="0">
                          <a:effectLst/>
                        </a:rPr>
                        <a:t> Engineering</a:t>
                      </a:r>
                      <a:endParaRPr lang="nl-BE" sz="1200" b="0" i="0" u="none" strike="noStrike" dirty="0">
                        <a:solidFill>
                          <a:srgbClr val="000000"/>
                        </a:solidFill>
                        <a:effectLst/>
                        <a:latin typeface="Arial"/>
                      </a:endParaRPr>
                    </a:p>
                  </a:txBody>
                  <a:tcPr marL="9525" marR="9525" marT="9525" marB="0" anchor="b"/>
                </a:tc>
                <a:tc>
                  <a:txBody>
                    <a:bodyPr/>
                    <a:lstStyle/>
                    <a:p>
                      <a:pPr algn="ctr" fontAlgn="ct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dirty="0">
                          <a:effectLst/>
                        </a:rPr>
                        <a:t>■</a:t>
                      </a:r>
                      <a:endParaRPr lang="nl-BE" sz="1100" b="0" i="0" u="none" strike="noStrike" dirty="0">
                        <a:solidFill>
                          <a:srgbClr val="000000"/>
                        </a:solidFill>
                        <a:effectLst/>
                        <a:latin typeface="Arial"/>
                      </a:endParaRPr>
                    </a:p>
                  </a:txBody>
                  <a:tcPr marL="9525" marR="9525" marT="9525" marB="0" anchor="ctr"/>
                </a:tc>
                <a:tc>
                  <a:txBody>
                    <a:bodyPr/>
                    <a:lstStyle/>
                    <a:p>
                      <a:pPr algn="ctr" fontAlgn="ct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a:t>
                      </a:r>
                      <a:endParaRPr lang="nl-BE" sz="1100" b="0" i="0" u="none" strike="noStrike">
                        <a:solidFill>
                          <a:srgbClr val="000000"/>
                        </a:solidFill>
                        <a:effectLst/>
                        <a:latin typeface="Arial"/>
                      </a:endParaRPr>
                    </a:p>
                  </a:txBody>
                  <a:tcPr marL="9525" marR="9525" marT="9525" marB="0" anchor="ctr"/>
                </a:tc>
              </a:tr>
              <a:tr h="255628">
                <a:tc>
                  <a:txBody>
                    <a:bodyPr/>
                    <a:lstStyle/>
                    <a:p>
                      <a:pPr algn="l" fontAlgn="b"/>
                      <a:r>
                        <a:rPr lang="nl-BE" sz="1200" u="none" strike="noStrike">
                          <a:effectLst/>
                        </a:rPr>
                        <a:t>- Chemical Engineering</a:t>
                      </a:r>
                      <a:endParaRPr lang="nl-BE" sz="1200" b="0" i="0" u="none" strike="noStrike">
                        <a:solidFill>
                          <a:srgbClr val="000000"/>
                        </a:solidFill>
                        <a:effectLst/>
                        <a:latin typeface="Arial"/>
                      </a:endParaRPr>
                    </a:p>
                  </a:txBody>
                  <a:tcPr marL="9525" marR="9525" marT="9525" marB="0" anchor="b"/>
                </a:tc>
                <a:tc>
                  <a:txBody>
                    <a:bodyPr/>
                    <a:lstStyle/>
                    <a:p>
                      <a:pPr algn="ctr" fontAlgn="ctr"/>
                      <a:r>
                        <a:rPr lang="nl-BE" sz="1100" u="none" strike="noStrike">
                          <a:effectLst/>
                        </a:rPr>
                        <a:t>■ (E) </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 </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 </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a:t>
                      </a:r>
                      <a:endParaRPr lang="nl-BE" sz="1100" b="0" i="0" u="none" strike="noStrike">
                        <a:solidFill>
                          <a:srgbClr val="000000"/>
                        </a:solidFill>
                        <a:effectLst/>
                        <a:latin typeface="Arial"/>
                      </a:endParaRPr>
                    </a:p>
                  </a:txBody>
                  <a:tcPr marL="9525" marR="9525" marT="9525" marB="0" anchor="ctr"/>
                </a:tc>
              </a:tr>
              <a:tr h="255628">
                <a:tc>
                  <a:txBody>
                    <a:bodyPr/>
                    <a:lstStyle/>
                    <a:p>
                      <a:pPr algn="l" fontAlgn="b"/>
                      <a:r>
                        <a:rPr lang="nl-BE" sz="1200" u="none" strike="noStrike" dirty="0">
                          <a:effectLst/>
                        </a:rPr>
                        <a:t>- </a:t>
                      </a:r>
                      <a:r>
                        <a:rPr lang="nl-BE" sz="1200" u="none" strike="noStrike" dirty="0" err="1">
                          <a:effectLst/>
                        </a:rPr>
                        <a:t>Electromechanical</a:t>
                      </a:r>
                      <a:r>
                        <a:rPr lang="nl-BE" sz="1200" u="none" strike="noStrike" dirty="0">
                          <a:effectLst/>
                        </a:rPr>
                        <a:t> Engineering</a:t>
                      </a:r>
                      <a:endParaRPr lang="nl-BE" sz="1200" b="0" i="0" u="none" strike="noStrike" dirty="0">
                        <a:solidFill>
                          <a:srgbClr val="000000"/>
                        </a:solidFill>
                        <a:effectLst/>
                        <a:latin typeface="Arial"/>
                      </a:endParaRPr>
                    </a:p>
                  </a:txBody>
                  <a:tcPr marL="9525" marR="9525" marT="9525" marB="0" anchor="b"/>
                </a:tc>
                <a:tc>
                  <a:txBody>
                    <a:bodyPr/>
                    <a:lstStyle/>
                    <a:p>
                      <a:pPr algn="ctr" fontAlgn="ctr"/>
                      <a:r>
                        <a:rPr lang="nl-BE" sz="1100" u="none" strike="noStrike">
                          <a:effectLst/>
                        </a:rPr>
                        <a:t>■ (E) </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a:t>
                      </a:r>
                      <a:endParaRPr lang="nl-BE" sz="1100" b="0" i="0" u="none" strike="noStrike">
                        <a:solidFill>
                          <a:srgbClr val="000000"/>
                        </a:solidFill>
                        <a:effectLst/>
                        <a:latin typeface="Arial"/>
                      </a:endParaRPr>
                    </a:p>
                  </a:txBody>
                  <a:tcPr marL="9525" marR="9525" marT="9525" marB="0" anchor="ctr"/>
                </a:tc>
              </a:tr>
              <a:tr h="255628">
                <a:tc>
                  <a:txBody>
                    <a:bodyPr/>
                    <a:lstStyle/>
                    <a:p>
                      <a:pPr algn="l" fontAlgn="b"/>
                      <a:r>
                        <a:rPr lang="nl-BE" sz="1200" u="none" strike="noStrike" dirty="0">
                          <a:effectLst/>
                        </a:rPr>
                        <a:t>- Electronics </a:t>
                      </a:r>
                      <a:r>
                        <a:rPr lang="nl-BE" sz="1200" u="none" strike="noStrike" dirty="0" err="1">
                          <a:effectLst/>
                        </a:rPr>
                        <a:t>and</a:t>
                      </a:r>
                      <a:r>
                        <a:rPr lang="nl-BE" sz="1200" u="none" strike="noStrike" dirty="0">
                          <a:effectLst/>
                        </a:rPr>
                        <a:t> ICT Engineering</a:t>
                      </a:r>
                      <a:endParaRPr lang="nl-BE" sz="1200" b="0" i="0" u="none" strike="noStrike" dirty="0">
                        <a:solidFill>
                          <a:srgbClr val="000000"/>
                        </a:solidFill>
                        <a:effectLst/>
                        <a:latin typeface="Arial"/>
                      </a:endParaRPr>
                    </a:p>
                  </a:txBody>
                  <a:tcPr marL="9525" marR="9525" marT="9525" marB="0" anchor="b"/>
                </a:tc>
                <a:tc>
                  <a:txBody>
                    <a:bodyPr/>
                    <a:lstStyle/>
                    <a:p>
                      <a:pPr algn="ctr" fontAlgn="ctr"/>
                      <a:r>
                        <a:rPr lang="nl-BE" sz="1100" u="none" strike="noStrike">
                          <a:effectLst/>
                        </a:rPr>
                        <a:t>■ (E) </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a:t>
                      </a:r>
                      <a:endParaRPr lang="nl-BE" sz="1100" b="0" i="0" u="none" strike="noStrike">
                        <a:solidFill>
                          <a:srgbClr val="000000"/>
                        </a:solidFill>
                        <a:effectLst/>
                        <a:latin typeface="Arial"/>
                      </a:endParaRPr>
                    </a:p>
                  </a:txBody>
                  <a:tcPr marL="9525" marR="9525" marT="9525" marB="0" anchor="ctr"/>
                </a:tc>
              </a:tr>
              <a:tr h="255628">
                <a:tc>
                  <a:txBody>
                    <a:bodyPr/>
                    <a:lstStyle/>
                    <a:p>
                      <a:pPr algn="l" fontAlgn="b"/>
                      <a:r>
                        <a:rPr lang="nl-BE" sz="1200" u="none" strike="noStrike">
                          <a:effectLst/>
                        </a:rPr>
                        <a:t>- Polymer Porcessing Technology</a:t>
                      </a:r>
                      <a:endParaRPr lang="nl-BE" sz="1200" b="0" i="0" u="none" strike="noStrike">
                        <a:solidFill>
                          <a:srgbClr val="000000"/>
                        </a:solidFill>
                        <a:effectLst/>
                        <a:latin typeface="Arial"/>
                      </a:endParaRPr>
                    </a:p>
                  </a:txBody>
                  <a:tcPr marL="9525" marR="9525" marT="9525" marB="0" anchor="b"/>
                </a:tc>
                <a:tc>
                  <a:txBody>
                    <a:bodyPr/>
                    <a:lstStyle/>
                    <a:p>
                      <a:pPr algn="ctr" fontAlgn="ctr"/>
                      <a:endParaRPr lang="nl-BE" sz="1100" b="0" i="0" u="none" strike="noStrike">
                        <a:solidFill>
                          <a:srgbClr val="000000"/>
                        </a:solidFill>
                        <a:effectLst/>
                        <a:latin typeface="Arial"/>
                      </a:endParaRPr>
                    </a:p>
                  </a:txBody>
                  <a:tcPr marL="9525" marR="9525" marT="9525" marB="0" anchor="ctr"/>
                </a:tc>
                <a:tc>
                  <a:txBody>
                    <a:bodyPr/>
                    <a:lstStyle/>
                    <a:p>
                      <a:pPr algn="ctr" fontAlgn="ctr"/>
                      <a:endParaRPr lang="nl-BE" sz="1100" b="0" i="0" u="none" strike="noStrike">
                        <a:solidFill>
                          <a:srgbClr val="000000"/>
                        </a:solidFill>
                        <a:effectLst/>
                        <a:latin typeface="Arial"/>
                      </a:endParaRPr>
                    </a:p>
                  </a:txBody>
                  <a:tcPr marL="9525" marR="9525" marT="9525" marB="0" anchor="ctr"/>
                </a:tc>
                <a:tc>
                  <a:txBody>
                    <a:bodyPr/>
                    <a:lstStyle/>
                    <a:p>
                      <a:pPr algn="ctr" fontAlgn="ctr"/>
                      <a:endParaRPr lang="nl-BE" sz="1100" b="0" i="0" u="none" strike="noStrike">
                        <a:solidFill>
                          <a:srgbClr val="000000"/>
                        </a:solidFill>
                        <a:effectLst/>
                        <a:latin typeface="Arial"/>
                      </a:endParaRPr>
                    </a:p>
                  </a:txBody>
                  <a:tcPr marL="9525" marR="9525" marT="9525" marB="0" anchor="ctr"/>
                </a:tc>
                <a:tc>
                  <a:txBody>
                    <a:bodyPr/>
                    <a:lstStyle/>
                    <a:p>
                      <a:pPr algn="ctr" fontAlgn="ct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a:t>
                      </a:r>
                      <a:endParaRPr lang="nl-BE" sz="1100" b="0" i="0" u="none" strike="noStrike">
                        <a:solidFill>
                          <a:srgbClr val="000000"/>
                        </a:solidFill>
                        <a:effectLst/>
                        <a:latin typeface="Arial"/>
                      </a:endParaRPr>
                    </a:p>
                  </a:txBody>
                  <a:tcPr marL="9525" marR="9525" marT="9525" marB="0" anchor="ctr"/>
                </a:tc>
                <a:tc>
                  <a:txBody>
                    <a:bodyPr/>
                    <a:lstStyle/>
                    <a:p>
                      <a:pPr algn="ctr" fontAlgn="ctr"/>
                      <a:endParaRPr lang="nl-BE" sz="1100" b="0" i="0" u="none" strike="noStrike">
                        <a:solidFill>
                          <a:srgbClr val="000000"/>
                        </a:solidFill>
                        <a:effectLst/>
                        <a:latin typeface="Arial"/>
                      </a:endParaRPr>
                    </a:p>
                  </a:txBody>
                  <a:tcPr marL="9525" marR="9525" marT="9525" marB="0" anchor="ctr"/>
                </a:tc>
              </a:tr>
              <a:tr h="255628">
                <a:tc>
                  <a:txBody>
                    <a:bodyPr/>
                    <a:lstStyle/>
                    <a:p>
                      <a:pPr algn="l" fontAlgn="b"/>
                      <a:r>
                        <a:rPr lang="nl-BE" sz="1200" u="none" strike="noStrike" dirty="0">
                          <a:effectLst/>
                        </a:rPr>
                        <a:t>- </a:t>
                      </a:r>
                      <a:r>
                        <a:rPr lang="nl-BE" sz="1200" u="none" strike="noStrike" dirty="0" err="1">
                          <a:effectLst/>
                        </a:rPr>
                        <a:t>Nuclear</a:t>
                      </a:r>
                      <a:r>
                        <a:rPr lang="nl-BE" sz="1200" u="none" strike="noStrike" dirty="0">
                          <a:effectLst/>
                        </a:rPr>
                        <a:t> Engineering</a:t>
                      </a:r>
                      <a:endParaRPr lang="nl-BE" sz="1200" b="0" i="0" u="none" strike="noStrike" dirty="0">
                        <a:solidFill>
                          <a:srgbClr val="000000"/>
                        </a:solidFill>
                        <a:effectLst/>
                        <a:latin typeface="Arial"/>
                      </a:endParaRPr>
                    </a:p>
                  </a:txBody>
                  <a:tcPr marL="9525" marR="9525" marT="9525" marB="0" anchor="b"/>
                </a:tc>
                <a:tc>
                  <a:txBody>
                    <a:bodyPr/>
                    <a:lstStyle/>
                    <a:p>
                      <a:pPr algn="ctr" fontAlgn="ctr"/>
                      <a:r>
                        <a:rPr lang="nl-BE" sz="1100" u="none" strike="noStrike">
                          <a:effectLst/>
                        </a:rPr>
                        <a:t> </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 </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 </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 </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 </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a:t>
                      </a:r>
                      <a:endParaRPr lang="nl-BE" sz="1100" b="0" i="0" u="none" strike="noStrike">
                        <a:solidFill>
                          <a:srgbClr val="000000"/>
                        </a:solidFill>
                        <a:effectLst/>
                        <a:latin typeface="Arial"/>
                      </a:endParaRPr>
                    </a:p>
                  </a:txBody>
                  <a:tcPr marL="9525" marR="9525" marT="9525" marB="0" anchor="ctr"/>
                </a:tc>
              </a:tr>
              <a:tr h="255628">
                <a:tc>
                  <a:txBody>
                    <a:bodyPr/>
                    <a:lstStyle/>
                    <a:p>
                      <a:pPr algn="l" fontAlgn="b"/>
                      <a:r>
                        <a:rPr lang="nl-BE" sz="1200" u="none" strike="noStrike" dirty="0">
                          <a:effectLst/>
                        </a:rPr>
                        <a:t>- </a:t>
                      </a:r>
                      <a:r>
                        <a:rPr lang="nl-BE" sz="1200" u="none" strike="noStrike" dirty="0" err="1" smtClean="0">
                          <a:effectLst/>
                        </a:rPr>
                        <a:t>Packaging</a:t>
                      </a:r>
                      <a:r>
                        <a:rPr lang="nl-BE" sz="1200" u="none" strike="noStrike" dirty="0" smtClean="0">
                          <a:effectLst/>
                        </a:rPr>
                        <a:t> </a:t>
                      </a:r>
                      <a:r>
                        <a:rPr lang="nl-BE" sz="1200" u="none" strike="noStrike" dirty="0">
                          <a:effectLst/>
                        </a:rPr>
                        <a:t>Engineering</a:t>
                      </a:r>
                      <a:endParaRPr lang="nl-BE" sz="1200" b="0" i="0" u="none" strike="noStrike" dirty="0">
                        <a:solidFill>
                          <a:srgbClr val="000000"/>
                        </a:solidFill>
                        <a:effectLst/>
                        <a:latin typeface="Arial"/>
                      </a:endParaRPr>
                    </a:p>
                  </a:txBody>
                  <a:tcPr marL="9525" marR="9525" marT="9525" marB="0" anchor="b"/>
                </a:tc>
                <a:tc>
                  <a:txBody>
                    <a:bodyPr/>
                    <a:lstStyle/>
                    <a:p>
                      <a:pPr algn="ctr" fontAlgn="ctr"/>
                      <a:endParaRPr lang="nl-BE" sz="1100" b="0" i="0" u="none" strike="noStrike">
                        <a:solidFill>
                          <a:srgbClr val="000000"/>
                        </a:solidFill>
                        <a:effectLst/>
                        <a:latin typeface="Arial"/>
                      </a:endParaRPr>
                    </a:p>
                  </a:txBody>
                  <a:tcPr marL="9525" marR="9525" marT="9525" marB="0" anchor="ctr"/>
                </a:tc>
                <a:tc>
                  <a:txBody>
                    <a:bodyPr/>
                    <a:lstStyle/>
                    <a:p>
                      <a:pPr algn="ctr" fontAlgn="ctr"/>
                      <a:endParaRPr lang="nl-BE" sz="1100" b="0" i="0" u="none" strike="noStrike">
                        <a:solidFill>
                          <a:srgbClr val="000000"/>
                        </a:solidFill>
                        <a:effectLst/>
                        <a:latin typeface="Arial"/>
                      </a:endParaRPr>
                    </a:p>
                  </a:txBody>
                  <a:tcPr marL="9525" marR="9525" marT="9525" marB="0" anchor="ctr"/>
                </a:tc>
                <a:tc>
                  <a:txBody>
                    <a:bodyPr/>
                    <a:lstStyle/>
                    <a:p>
                      <a:pPr algn="ctr" fontAlgn="ctr"/>
                      <a:endParaRPr lang="nl-BE" sz="1100" b="0" i="0" u="none" strike="noStrike">
                        <a:solidFill>
                          <a:srgbClr val="000000"/>
                        </a:solidFill>
                        <a:effectLst/>
                        <a:latin typeface="Arial"/>
                      </a:endParaRPr>
                    </a:p>
                  </a:txBody>
                  <a:tcPr marL="9525" marR="9525" marT="9525" marB="0" anchor="ctr"/>
                </a:tc>
                <a:tc>
                  <a:txBody>
                    <a:bodyPr/>
                    <a:lstStyle/>
                    <a:p>
                      <a:pPr algn="ctr" fontAlgn="ctr"/>
                      <a:endParaRPr lang="nl-BE" sz="1100" b="0" i="0" u="none" strike="noStrike" dirty="0">
                        <a:solidFill>
                          <a:srgbClr val="000000"/>
                        </a:solidFill>
                        <a:effectLst/>
                        <a:latin typeface="Arial"/>
                      </a:endParaRPr>
                    </a:p>
                  </a:txBody>
                  <a:tcPr marL="9525" marR="9525" marT="9525" marB="0" anchor="ctr"/>
                </a:tc>
                <a:tc>
                  <a:txBody>
                    <a:bodyPr/>
                    <a:lstStyle/>
                    <a:p>
                      <a:pPr algn="ctr" fontAlgn="ct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a:t>
                      </a:r>
                      <a:endParaRPr lang="nl-BE" sz="1100" b="0" i="0" u="none" strike="noStrike">
                        <a:solidFill>
                          <a:srgbClr val="000000"/>
                        </a:solidFill>
                        <a:effectLst/>
                        <a:latin typeface="Arial"/>
                      </a:endParaRPr>
                    </a:p>
                  </a:txBody>
                  <a:tcPr marL="9525" marR="9525" marT="9525" marB="0" anchor="ctr"/>
                </a:tc>
              </a:tr>
              <a:tr h="511257">
                <a:tc>
                  <a:txBody>
                    <a:bodyPr/>
                    <a:lstStyle/>
                    <a:p>
                      <a:pPr algn="l" fontAlgn="b"/>
                      <a:r>
                        <a:rPr lang="en-US" sz="1200" b="1" u="none" strike="noStrike" dirty="0">
                          <a:effectLst/>
                        </a:rPr>
                        <a:t>Bachelor of Science in </a:t>
                      </a:r>
                      <a:br>
                        <a:rPr lang="en-US" sz="1200" b="1" u="none" strike="noStrike" dirty="0">
                          <a:effectLst/>
                        </a:rPr>
                      </a:br>
                      <a:r>
                        <a:rPr lang="en-US" sz="1200" b="1" u="none" strike="noStrike" dirty="0">
                          <a:effectLst/>
                        </a:rPr>
                        <a:t>Bioengineering Technology</a:t>
                      </a:r>
                      <a:endParaRPr lang="en-US" sz="1200" b="1" i="0" u="none" strike="noStrike" dirty="0">
                        <a:solidFill>
                          <a:srgbClr val="808080"/>
                        </a:solidFill>
                        <a:effectLst/>
                        <a:latin typeface="Arial"/>
                      </a:endParaRPr>
                    </a:p>
                  </a:txBody>
                  <a:tcPr marL="9525" marR="9525" marT="9525" marB="0" anchor="b"/>
                </a:tc>
                <a:tc>
                  <a:txBody>
                    <a:bodyPr/>
                    <a:lstStyle/>
                    <a:p>
                      <a:pPr algn="ctr" fontAlgn="ctr"/>
                      <a:r>
                        <a:rPr lang="nl-BE" sz="1100" u="none" strike="noStrike">
                          <a:effectLst/>
                        </a:rPr>
                        <a:t> </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a:effectLst/>
                        </a:rPr>
                        <a:t> </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dirty="0">
                          <a:effectLst/>
                        </a:rPr>
                        <a:t>■</a:t>
                      </a:r>
                      <a:endParaRPr lang="nl-BE" sz="1100" b="0" i="0" u="none" strike="noStrike" dirty="0">
                        <a:solidFill>
                          <a:srgbClr val="808080"/>
                        </a:solidFill>
                        <a:effectLst/>
                        <a:latin typeface="Arial"/>
                      </a:endParaRPr>
                    </a:p>
                  </a:txBody>
                  <a:tcPr marL="9525" marR="9525" marT="9525" marB="0" anchor="ctr"/>
                </a:tc>
                <a:tc>
                  <a:txBody>
                    <a:bodyPr/>
                    <a:lstStyle/>
                    <a:p>
                      <a:pPr algn="ctr" fontAlgn="ctr"/>
                      <a:r>
                        <a:rPr lang="nl-BE" sz="1100" u="none" strike="noStrike" dirty="0">
                          <a:effectLst/>
                        </a:rPr>
                        <a:t> </a:t>
                      </a:r>
                      <a:endParaRPr lang="nl-BE" sz="1100" b="0" i="0" u="none" strike="noStrike" dirty="0">
                        <a:solidFill>
                          <a:srgbClr val="000000"/>
                        </a:solidFill>
                        <a:effectLst/>
                        <a:latin typeface="Arial"/>
                      </a:endParaRPr>
                    </a:p>
                  </a:txBody>
                  <a:tcPr marL="9525" marR="9525" marT="9525" marB="0" anchor="ctr"/>
                </a:tc>
                <a:tc>
                  <a:txBody>
                    <a:bodyPr/>
                    <a:lstStyle/>
                    <a:p>
                      <a:pPr algn="ctr" fontAlgn="ctr"/>
                      <a:r>
                        <a:rPr lang="nl-BE" sz="1100" u="none" strike="noStrike">
                          <a:effectLst/>
                        </a:rPr>
                        <a:t> </a:t>
                      </a:r>
                      <a:endParaRPr lang="nl-BE" sz="1100" b="0" i="0" u="none" strike="noStrike">
                        <a:solidFill>
                          <a:srgbClr val="000000"/>
                        </a:solidFill>
                        <a:effectLst/>
                        <a:latin typeface="Arial"/>
                      </a:endParaRPr>
                    </a:p>
                  </a:txBody>
                  <a:tcPr marL="9525" marR="9525" marT="9525" marB="0" anchor="ctr"/>
                </a:tc>
                <a:tc>
                  <a:txBody>
                    <a:bodyPr/>
                    <a:lstStyle/>
                    <a:p>
                      <a:pPr algn="ctr" fontAlgn="ctr"/>
                      <a:r>
                        <a:rPr lang="nl-BE" sz="1100" u="none" strike="noStrike" dirty="0">
                          <a:effectLst/>
                        </a:rPr>
                        <a:t> </a:t>
                      </a:r>
                      <a:endParaRPr lang="nl-BE" sz="1100" b="0" i="0" u="none" strike="noStrike" dirty="0">
                        <a:solidFill>
                          <a:srgbClr val="000000"/>
                        </a:solidFill>
                        <a:effectLst/>
                        <a:latin typeface="Arial"/>
                      </a:endParaRPr>
                    </a:p>
                  </a:txBody>
                  <a:tcPr marL="9525" marR="9525" marT="9525" marB="0" anchor="ctr"/>
                </a:tc>
              </a:tr>
            </a:tbl>
          </a:graphicData>
        </a:graphic>
      </p:graphicFrame>
    </p:spTree>
    <p:extLst>
      <p:ext uri="{BB962C8B-B14F-4D97-AF65-F5344CB8AC3E}">
        <p14:creationId xmlns:p14="http://schemas.microsoft.com/office/powerpoint/2010/main" val="30785286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000" y="-99392"/>
            <a:ext cx="8334000" cy="900000"/>
          </a:xfrm>
        </p:spPr>
        <p:txBody>
          <a:bodyPr>
            <a:normAutofit/>
          </a:bodyPr>
          <a:lstStyle/>
          <a:p>
            <a:r>
              <a:rPr lang="nl-BE" sz="2800" dirty="0" smtClean="0">
                <a:solidFill>
                  <a:srgbClr val="116E8A"/>
                </a:solidFill>
              </a:rPr>
              <a:t>Curriculum </a:t>
            </a:r>
            <a:r>
              <a:rPr lang="nl-BE" sz="2800" dirty="0" err="1" smtClean="0">
                <a:solidFill>
                  <a:srgbClr val="116E8A"/>
                </a:solidFill>
              </a:rPr>
              <a:t>development</a:t>
            </a:r>
            <a:endParaRPr lang="nl-BE" sz="2800" dirty="0">
              <a:solidFill>
                <a:srgbClr val="116E8A"/>
              </a:solidFill>
            </a:endParaRPr>
          </a:p>
        </p:txBody>
      </p:sp>
      <p:sp>
        <p:nvSpPr>
          <p:cNvPr id="5" name="Rounded Rectangle 4"/>
          <p:cNvSpPr/>
          <p:nvPr/>
        </p:nvSpPr>
        <p:spPr>
          <a:xfrm>
            <a:off x="1691680" y="1255267"/>
            <a:ext cx="4755976" cy="2361971"/>
          </a:xfrm>
          <a:prstGeom prst="roundRect">
            <a:avLst/>
          </a:prstGeom>
          <a:solidFill>
            <a:srgbClr val="3BBB99"/>
          </a:solidFill>
          <a:ln w="28575">
            <a:solidFill>
              <a:srgbClr val="278E74"/>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nl-BE" b="1" dirty="0" smtClean="0">
              <a:solidFill>
                <a:schemeClr val="bg1"/>
              </a:solidFill>
              <a:latin typeface="Calibri" pitchFamily="34" charset="0"/>
              <a:cs typeface="Calibri" pitchFamily="34" charset="0"/>
            </a:endParaRPr>
          </a:p>
          <a:p>
            <a:pPr algn="ctr"/>
            <a:endParaRPr lang="nl-BE" b="1" dirty="0">
              <a:solidFill>
                <a:schemeClr val="bg1"/>
              </a:solidFill>
              <a:latin typeface="Calibri" pitchFamily="34" charset="0"/>
              <a:cs typeface="Calibri" pitchFamily="34" charset="0"/>
            </a:endParaRPr>
          </a:p>
          <a:p>
            <a:pPr algn="ctr"/>
            <a:endParaRPr lang="nl-BE" b="1" dirty="0" smtClean="0">
              <a:solidFill>
                <a:schemeClr val="bg1"/>
              </a:solidFill>
              <a:latin typeface="Calibri" pitchFamily="34" charset="0"/>
              <a:cs typeface="Calibri" pitchFamily="34" charset="0"/>
            </a:endParaRPr>
          </a:p>
          <a:p>
            <a:pPr algn="ctr"/>
            <a:endParaRPr lang="nl-BE" b="1" dirty="0">
              <a:solidFill>
                <a:schemeClr val="bg1"/>
              </a:solidFill>
              <a:latin typeface="Calibri" pitchFamily="34" charset="0"/>
              <a:cs typeface="Calibri" pitchFamily="34" charset="0"/>
            </a:endParaRPr>
          </a:p>
          <a:p>
            <a:pPr algn="ctr"/>
            <a:endParaRPr lang="nl-BE" b="1" dirty="0" smtClean="0">
              <a:solidFill>
                <a:schemeClr val="bg1"/>
              </a:solidFill>
              <a:latin typeface="Calibri" pitchFamily="34" charset="0"/>
              <a:cs typeface="Calibri" pitchFamily="34" charset="0"/>
            </a:endParaRPr>
          </a:p>
          <a:p>
            <a:pPr algn="ctr"/>
            <a:endParaRPr lang="nl-BE" b="1" dirty="0">
              <a:solidFill>
                <a:schemeClr val="bg1"/>
              </a:solidFill>
              <a:latin typeface="Calibri" pitchFamily="34" charset="0"/>
              <a:cs typeface="Calibri" pitchFamily="34" charset="0"/>
            </a:endParaRPr>
          </a:p>
          <a:p>
            <a:pPr algn="ctr"/>
            <a:endParaRPr lang="nl-BE" b="1" dirty="0" smtClean="0">
              <a:solidFill>
                <a:schemeClr val="bg1"/>
              </a:solidFill>
              <a:latin typeface="Calibri" pitchFamily="34" charset="0"/>
              <a:cs typeface="Calibri" pitchFamily="34" charset="0"/>
            </a:endParaRPr>
          </a:p>
          <a:p>
            <a:pPr algn="ctr"/>
            <a:r>
              <a:rPr lang="nl-BE" sz="2000" dirty="0" smtClean="0">
                <a:solidFill>
                  <a:schemeClr val="bg1"/>
                </a:solidFill>
                <a:latin typeface="Calibri" pitchFamily="34" charset="0"/>
                <a:cs typeface="Calibri" pitchFamily="34" charset="0"/>
              </a:rPr>
              <a:t>7 majors</a:t>
            </a:r>
            <a:endParaRPr lang="nl-BE" sz="2000" dirty="0">
              <a:solidFill>
                <a:schemeClr val="bg1"/>
              </a:solidFill>
              <a:latin typeface="Calibri" pitchFamily="34" charset="0"/>
              <a:cs typeface="Calibri" pitchFamily="34" charset="0"/>
            </a:endParaRPr>
          </a:p>
        </p:txBody>
      </p:sp>
      <p:sp>
        <p:nvSpPr>
          <p:cNvPr id="6" name="Afgeronde rechthoek 4"/>
          <p:cNvSpPr/>
          <p:nvPr/>
        </p:nvSpPr>
        <p:spPr>
          <a:xfrm>
            <a:off x="579712" y="4559348"/>
            <a:ext cx="792088" cy="72008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nl-BE" sz="2400" dirty="0" smtClean="0">
                <a:latin typeface="Calibri" pitchFamily="34" charset="0"/>
                <a:cs typeface="Calibri" pitchFamily="34" charset="0"/>
              </a:rPr>
              <a:t>2</a:t>
            </a:r>
            <a:endParaRPr lang="nl-NL" sz="2400" dirty="0">
              <a:latin typeface="Calibri" pitchFamily="34" charset="0"/>
              <a:cs typeface="Calibri" pitchFamily="34" charset="0"/>
            </a:endParaRPr>
          </a:p>
        </p:txBody>
      </p:sp>
      <p:sp>
        <p:nvSpPr>
          <p:cNvPr id="7" name="Afgeronde rechthoek 7"/>
          <p:cNvSpPr/>
          <p:nvPr/>
        </p:nvSpPr>
        <p:spPr>
          <a:xfrm>
            <a:off x="574676" y="3668836"/>
            <a:ext cx="792088" cy="72008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nl-BE" sz="2400" dirty="0" smtClean="0">
                <a:latin typeface="Calibri" pitchFamily="34" charset="0"/>
                <a:cs typeface="Calibri" pitchFamily="34" charset="0"/>
              </a:rPr>
              <a:t>3</a:t>
            </a:r>
            <a:endParaRPr lang="nl-NL" sz="2400" dirty="0">
              <a:latin typeface="Calibri" pitchFamily="34" charset="0"/>
              <a:cs typeface="Calibri" pitchFamily="34" charset="0"/>
            </a:endParaRPr>
          </a:p>
        </p:txBody>
      </p:sp>
      <p:sp>
        <p:nvSpPr>
          <p:cNvPr id="8" name="Afgeronde rechthoek 8"/>
          <p:cNvSpPr/>
          <p:nvPr/>
        </p:nvSpPr>
        <p:spPr>
          <a:xfrm>
            <a:off x="576412" y="2880568"/>
            <a:ext cx="792088" cy="72008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nl-BE" sz="2400" dirty="0" smtClean="0">
                <a:latin typeface="Calibri" pitchFamily="34" charset="0"/>
                <a:cs typeface="Calibri" pitchFamily="34" charset="0"/>
              </a:rPr>
              <a:t>4</a:t>
            </a:r>
            <a:endParaRPr lang="nl-NL" sz="2400" dirty="0">
              <a:latin typeface="Calibri" pitchFamily="34" charset="0"/>
              <a:cs typeface="Calibri" pitchFamily="34" charset="0"/>
            </a:endParaRPr>
          </a:p>
        </p:txBody>
      </p:sp>
      <p:sp>
        <p:nvSpPr>
          <p:cNvPr id="9" name="Afgeronde rechthoek 9"/>
          <p:cNvSpPr/>
          <p:nvPr/>
        </p:nvSpPr>
        <p:spPr>
          <a:xfrm>
            <a:off x="546496" y="1997720"/>
            <a:ext cx="792088" cy="72008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nl-BE" sz="2400" dirty="0" smtClean="0">
                <a:latin typeface="Calibri" pitchFamily="34" charset="0"/>
                <a:cs typeface="Calibri" pitchFamily="34" charset="0"/>
              </a:rPr>
              <a:t>5</a:t>
            </a:r>
            <a:endParaRPr lang="nl-NL" sz="2400" dirty="0">
              <a:latin typeface="Calibri" pitchFamily="34" charset="0"/>
              <a:cs typeface="Calibri" pitchFamily="34" charset="0"/>
            </a:endParaRPr>
          </a:p>
        </p:txBody>
      </p:sp>
      <p:sp>
        <p:nvSpPr>
          <p:cNvPr id="10" name="Afgeronde rechthoek 12"/>
          <p:cNvSpPr/>
          <p:nvPr/>
        </p:nvSpPr>
        <p:spPr>
          <a:xfrm>
            <a:off x="1839144" y="1334426"/>
            <a:ext cx="599628" cy="1881589"/>
          </a:xfrm>
          <a:prstGeom prst="roundRect">
            <a:avLst/>
          </a:prstGeom>
          <a:ln w="3175"/>
        </p:spPr>
        <p:style>
          <a:lnRef idx="2">
            <a:schemeClr val="accent1"/>
          </a:lnRef>
          <a:fillRef idx="1">
            <a:schemeClr val="lt1"/>
          </a:fillRef>
          <a:effectRef idx="0">
            <a:schemeClr val="accent1"/>
          </a:effectRef>
          <a:fontRef idx="minor">
            <a:schemeClr val="dk1"/>
          </a:fontRef>
        </p:style>
        <p:txBody>
          <a:bodyPr vert="vert270" rtlCol="0" anchor="ctr"/>
          <a:lstStyle/>
          <a:p>
            <a:pPr algn="ctr"/>
            <a:r>
              <a:rPr lang="nl-BE" sz="1600" b="1" dirty="0" err="1" smtClean="0">
                <a:solidFill>
                  <a:srgbClr val="278E74"/>
                </a:solidFill>
                <a:latin typeface="Calibri" pitchFamily="34" charset="0"/>
                <a:cs typeface="Calibri" pitchFamily="34" charset="0"/>
              </a:rPr>
              <a:t>Civil</a:t>
            </a:r>
            <a:r>
              <a:rPr lang="nl-BE" sz="1600" b="1" dirty="0" smtClean="0">
                <a:solidFill>
                  <a:srgbClr val="278E74"/>
                </a:solidFill>
                <a:latin typeface="Calibri" pitchFamily="34" charset="0"/>
                <a:cs typeface="Calibri" pitchFamily="34" charset="0"/>
              </a:rPr>
              <a:t> engineering</a:t>
            </a:r>
            <a:endParaRPr lang="nl-NL" sz="1600" b="1" dirty="0">
              <a:solidFill>
                <a:srgbClr val="278E74"/>
              </a:solidFill>
              <a:latin typeface="Calibri" pitchFamily="34" charset="0"/>
              <a:cs typeface="Calibri" pitchFamily="34" charset="0"/>
            </a:endParaRPr>
          </a:p>
        </p:txBody>
      </p:sp>
      <p:sp>
        <p:nvSpPr>
          <p:cNvPr id="11" name="Afgeronde rechthoek 21"/>
          <p:cNvSpPr/>
          <p:nvPr/>
        </p:nvSpPr>
        <p:spPr>
          <a:xfrm>
            <a:off x="119822" y="2827412"/>
            <a:ext cx="1327978" cy="1625600"/>
          </a:xfrm>
          <a:prstGeom prst="roundRect">
            <a:avLst/>
          </a:prstGeom>
          <a:noFill/>
          <a:ln>
            <a:solidFill>
              <a:srgbClr val="116E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Afgeronde rechthoek 22"/>
          <p:cNvSpPr/>
          <p:nvPr/>
        </p:nvSpPr>
        <p:spPr>
          <a:xfrm>
            <a:off x="119822" y="1139804"/>
            <a:ext cx="1301858" cy="1625600"/>
          </a:xfrm>
          <a:prstGeom prst="roundRect">
            <a:avLst/>
          </a:prstGeom>
          <a:noFill/>
          <a:ln>
            <a:solidFill>
              <a:srgbClr val="116E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Afgeronde rechthoek 27"/>
          <p:cNvSpPr/>
          <p:nvPr/>
        </p:nvSpPr>
        <p:spPr>
          <a:xfrm>
            <a:off x="5727576" y="1353472"/>
            <a:ext cx="599628" cy="1862544"/>
          </a:xfrm>
          <a:prstGeom prst="roundRect">
            <a:avLst/>
          </a:prstGeom>
          <a:ln w="3175"/>
        </p:spPr>
        <p:style>
          <a:lnRef idx="2">
            <a:schemeClr val="accent1"/>
          </a:lnRef>
          <a:fillRef idx="1">
            <a:schemeClr val="lt1"/>
          </a:fillRef>
          <a:effectRef idx="0">
            <a:schemeClr val="accent1"/>
          </a:effectRef>
          <a:fontRef idx="minor">
            <a:schemeClr val="dk1"/>
          </a:fontRef>
        </p:style>
        <p:txBody>
          <a:bodyPr vert="vert270" rtlCol="0" anchor="ctr"/>
          <a:lstStyle/>
          <a:p>
            <a:pPr algn="ctr"/>
            <a:r>
              <a:rPr lang="nl-BE" sz="1600" b="1" dirty="0" err="1" smtClean="0">
                <a:solidFill>
                  <a:srgbClr val="278E74"/>
                </a:solidFill>
                <a:latin typeface="Calibri" pitchFamily="34" charset="0"/>
                <a:cs typeface="Calibri" pitchFamily="34" charset="0"/>
              </a:rPr>
              <a:t>Packaging</a:t>
            </a:r>
            <a:r>
              <a:rPr lang="nl-BE" sz="1600" b="1" dirty="0" smtClean="0">
                <a:solidFill>
                  <a:srgbClr val="278E74"/>
                </a:solidFill>
                <a:latin typeface="Calibri" pitchFamily="34" charset="0"/>
                <a:cs typeface="Calibri" pitchFamily="34" charset="0"/>
              </a:rPr>
              <a:t> Engineering</a:t>
            </a:r>
            <a:endParaRPr lang="nl-NL" sz="1600" b="1" dirty="0">
              <a:solidFill>
                <a:srgbClr val="278E74"/>
              </a:solidFill>
              <a:latin typeface="Calibri" pitchFamily="34" charset="0"/>
              <a:cs typeface="Calibri" pitchFamily="34" charset="0"/>
            </a:endParaRPr>
          </a:p>
        </p:txBody>
      </p:sp>
      <p:sp>
        <p:nvSpPr>
          <p:cNvPr id="14" name="Afgeronde rechthoek 28"/>
          <p:cNvSpPr/>
          <p:nvPr/>
        </p:nvSpPr>
        <p:spPr>
          <a:xfrm>
            <a:off x="2487216" y="1320139"/>
            <a:ext cx="599628" cy="1895876"/>
          </a:xfrm>
          <a:prstGeom prst="roundRect">
            <a:avLst/>
          </a:prstGeom>
          <a:ln w="3175"/>
        </p:spPr>
        <p:style>
          <a:lnRef idx="2">
            <a:schemeClr val="accent1"/>
          </a:lnRef>
          <a:fillRef idx="1">
            <a:schemeClr val="lt1"/>
          </a:fillRef>
          <a:effectRef idx="0">
            <a:schemeClr val="accent1"/>
          </a:effectRef>
          <a:fontRef idx="minor">
            <a:schemeClr val="dk1"/>
          </a:fontRef>
        </p:style>
        <p:txBody>
          <a:bodyPr vert="vert270" rtlCol="0" anchor="ctr"/>
          <a:lstStyle/>
          <a:p>
            <a:pPr algn="ctr"/>
            <a:r>
              <a:rPr lang="nl-BE" sz="1600" b="1" dirty="0" smtClean="0">
                <a:solidFill>
                  <a:srgbClr val="278E74"/>
                </a:solidFill>
                <a:latin typeface="Calibri" pitchFamily="34" charset="0"/>
                <a:cs typeface="Calibri" pitchFamily="34" charset="0"/>
              </a:rPr>
              <a:t>Chemical Engineering</a:t>
            </a:r>
            <a:endParaRPr lang="nl-NL" sz="1600" b="1" dirty="0">
              <a:solidFill>
                <a:srgbClr val="278E74"/>
              </a:solidFill>
              <a:latin typeface="Calibri" pitchFamily="34" charset="0"/>
              <a:cs typeface="Calibri" pitchFamily="34" charset="0"/>
            </a:endParaRPr>
          </a:p>
        </p:txBody>
      </p:sp>
      <p:sp>
        <p:nvSpPr>
          <p:cNvPr id="15" name="Afgeronde rechthoek 29"/>
          <p:cNvSpPr/>
          <p:nvPr/>
        </p:nvSpPr>
        <p:spPr>
          <a:xfrm>
            <a:off x="3135288" y="1337622"/>
            <a:ext cx="599628" cy="1878394"/>
          </a:xfrm>
          <a:prstGeom prst="roundRect">
            <a:avLst/>
          </a:prstGeom>
          <a:ln w="3175"/>
        </p:spPr>
        <p:style>
          <a:lnRef idx="2">
            <a:schemeClr val="accent1"/>
          </a:lnRef>
          <a:fillRef idx="1">
            <a:schemeClr val="lt1"/>
          </a:fillRef>
          <a:effectRef idx="0">
            <a:schemeClr val="accent1"/>
          </a:effectRef>
          <a:fontRef idx="minor">
            <a:schemeClr val="dk1"/>
          </a:fontRef>
        </p:style>
        <p:txBody>
          <a:bodyPr vert="vert270" rtlCol="0" anchor="ctr"/>
          <a:lstStyle/>
          <a:p>
            <a:pPr algn="ctr"/>
            <a:r>
              <a:rPr lang="nl-BE" sz="1600" b="1" dirty="0" err="1" smtClean="0">
                <a:solidFill>
                  <a:srgbClr val="278E74"/>
                </a:solidFill>
                <a:latin typeface="Calibri" pitchFamily="34" charset="0"/>
                <a:cs typeface="Calibri" pitchFamily="34" charset="0"/>
              </a:rPr>
              <a:t>Electromachanical</a:t>
            </a:r>
            <a:r>
              <a:rPr lang="nl-BE" sz="1600" b="1" dirty="0" smtClean="0">
                <a:solidFill>
                  <a:srgbClr val="278E74"/>
                </a:solidFill>
                <a:latin typeface="Calibri" pitchFamily="34" charset="0"/>
                <a:cs typeface="Calibri" pitchFamily="34" charset="0"/>
              </a:rPr>
              <a:t> Engineering</a:t>
            </a:r>
            <a:endParaRPr lang="nl-NL" sz="1600" b="1" dirty="0">
              <a:solidFill>
                <a:srgbClr val="278E74"/>
              </a:solidFill>
              <a:latin typeface="Calibri" pitchFamily="34" charset="0"/>
              <a:cs typeface="Calibri" pitchFamily="34" charset="0"/>
            </a:endParaRPr>
          </a:p>
        </p:txBody>
      </p:sp>
      <p:sp>
        <p:nvSpPr>
          <p:cNvPr id="16" name="Afgeronde rechthoek 30"/>
          <p:cNvSpPr/>
          <p:nvPr/>
        </p:nvSpPr>
        <p:spPr>
          <a:xfrm>
            <a:off x="3783360" y="1332384"/>
            <a:ext cx="599628" cy="1883631"/>
          </a:xfrm>
          <a:prstGeom prst="roundRect">
            <a:avLst/>
          </a:prstGeom>
          <a:ln w="3175"/>
        </p:spPr>
        <p:style>
          <a:lnRef idx="2">
            <a:schemeClr val="accent1"/>
          </a:lnRef>
          <a:fillRef idx="1">
            <a:schemeClr val="lt1"/>
          </a:fillRef>
          <a:effectRef idx="0">
            <a:schemeClr val="accent1"/>
          </a:effectRef>
          <a:fontRef idx="minor">
            <a:schemeClr val="dk1"/>
          </a:fontRef>
        </p:style>
        <p:txBody>
          <a:bodyPr vert="vert270" rtlCol="0" anchor="ctr"/>
          <a:lstStyle/>
          <a:p>
            <a:pPr algn="ctr"/>
            <a:r>
              <a:rPr lang="nl-BE" sz="1600" b="1" dirty="0" smtClean="0">
                <a:solidFill>
                  <a:srgbClr val="278E74"/>
                </a:solidFill>
                <a:latin typeface="Calibri" pitchFamily="34" charset="0"/>
                <a:cs typeface="Calibri" pitchFamily="34" charset="0"/>
              </a:rPr>
              <a:t>Electronics </a:t>
            </a:r>
            <a:r>
              <a:rPr lang="nl-BE" sz="1600" b="1" dirty="0" err="1" smtClean="0">
                <a:solidFill>
                  <a:srgbClr val="278E74"/>
                </a:solidFill>
                <a:latin typeface="Calibri" pitchFamily="34" charset="0"/>
                <a:cs typeface="Calibri" pitchFamily="34" charset="0"/>
              </a:rPr>
              <a:t>and</a:t>
            </a:r>
            <a:r>
              <a:rPr lang="nl-BE" sz="1600" b="1" dirty="0" smtClean="0">
                <a:solidFill>
                  <a:srgbClr val="278E74"/>
                </a:solidFill>
                <a:latin typeface="Calibri" pitchFamily="34" charset="0"/>
                <a:cs typeface="Calibri" pitchFamily="34" charset="0"/>
              </a:rPr>
              <a:t> ICT </a:t>
            </a:r>
            <a:r>
              <a:rPr lang="nl-BE" sz="1600" b="1" dirty="0" err="1" smtClean="0">
                <a:solidFill>
                  <a:srgbClr val="278E74"/>
                </a:solidFill>
                <a:latin typeface="Calibri" pitchFamily="34" charset="0"/>
                <a:cs typeface="Calibri" pitchFamily="34" charset="0"/>
              </a:rPr>
              <a:t>Enginerering</a:t>
            </a:r>
            <a:endParaRPr lang="nl-NL" sz="1600" b="1" dirty="0">
              <a:solidFill>
                <a:srgbClr val="278E74"/>
              </a:solidFill>
              <a:latin typeface="Calibri" pitchFamily="34" charset="0"/>
              <a:cs typeface="Calibri" pitchFamily="34" charset="0"/>
            </a:endParaRPr>
          </a:p>
        </p:txBody>
      </p:sp>
      <p:sp>
        <p:nvSpPr>
          <p:cNvPr id="17" name="Afgeronde rechthoek 31"/>
          <p:cNvSpPr/>
          <p:nvPr/>
        </p:nvSpPr>
        <p:spPr>
          <a:xfrm>
            <a:off x="4431432" y="1320508"/>
            <a:ext cx="599628" cy="1895507"/>
          </a:xfrm>
          <a:prstGeom prst="roundRect">
            <a:avLst/>
          </a:prstGeom>
          <a:ln w="3175"/>
        </p:spPr>
        <p:style>
          <a:lnRef idx="2">
            <a:schemeClr val="accent1"/>
          </a:lnRef>
          <a:fillRef idx="1">
            <a:schemeClr val="lt1"/>
          </a:fillRef>
          <a:effectRef idx="0">
            <a:schemeClr val="accent1"/>
          </a:effectRef>
          <a:fontRef idx="minor">
            <a:schemeClr val="dk1"/>
          </a:fontRef>
        </p:style>
        <p:txBody>
          <a:bodyPr vert="vert270" rtlCol="0" anchor="ctr"/>
          <a:lstStyle/>
          <a:p>
            <a:pPr algn="ctr"/>
            <a:r>
              <a:rPr lang="nl-BE" sz="1600" b="1" dirty="0" err="1" smtClean="0">
                <a:solidFill>
                  <a:srgbClr val="278E74"/>
                </a:solidFill>
                <a:latin typeface="Calibri" pitchFamily="34" charset="0"/>
                <a:cs typeface="Calibri" pitchFamily="34" charset="0"/>
              </a:rPr>
              <a:t>Polymer</a:t>
            </a:r>
            <a:r>
              <a:rPr lang="nl-BE" sz="1600" b="1" dirty="0" smtClean="0">
                <a:solidFill>
                  <a:srgbClr val="278E74"/>
                </a:solidFill>
                <a:latin typeface="Calibri" pitchFamily="34" charset="0"/>
                <a:cs typeface="Calibri" pitchFamily="34" charset="0"/>
              </a:rPr>
              <a:t> processing Engineering.</a:t>
            </a:r>
            <a:endParaRPr lang="nl-NL" sz="1600" b="1" dirty="0">
              <a:solidFill>
                <a:srgbClr val="278E74"/>
              </a:solidFill>
              <a:latin typeface="Calibri" pitchFamily="34" charset="0"/>
              <a:cs typeface="Calibri" pitchFamily="34" charset="0"/>
            </a:endParaRPr>
          </a:p>
        </p:txBody>
      </p:sp>
      <p:sp>
        <p:nvSpPr>
          <p:cNvPr id="18" name="Afgeronde rechthoek 32"/>
          <p:cNvSpPr/>
          <p:nvPr/>
        </p:nvSpPr>
        <p:spPr>
          <a:xfrm>
            <a:off x="5079504" y="1330826"/>
            <a:ext cx="599628" cy="1885189"/>
          </a:xfrm>
          <a:prstGeom prst="roundRect">
            <a:avLst/>
          </a:prstGeom>
          <a:ln w="3175"/>
        </p:spPr>
        <p:style>
          <a:lnRef idx="2">
            <a:schemeClr val="accent1"/>
          </a:lnRef>
          <a:fillRef idx="1">
            <a:schemeClr val="lt1"/>
          </a:fillRef>
          <a:effectRef idx="0">
            <a:schemeClr val="accent1"/>
          </a:effectRef>
          <a:fontRef idx="minor">
            <a:schemeClr val="dk1"/>
          </a:fontRef>
        </p:style>
        <p:txBody>
          <a:bodyPr vert="vert270" rtlCol="0" anchor="ctr"/>
          <a:lstStyle/>
          <a:p>
            <a:pPr algn="ctr"/>
            <a:r>
              <a:rPr lang="nl-BE" sz="1600" b="1" dirty="0" err="1" smtClean="0">
                <a:solidFill>
                  <a:srgbClr val="278E74"/>
                </a:solidFill>
                <a:latin typeface="Calibri" pitchFamily="34" charset="0"/>
                <a:cs typeface="Calibri" pitchFamily="34" charset="0"/>
              </a:rPr>
              <a:t>Nuclear</a:t>
            </a:r>
            <a:r>
              <a:rPr lang="nl-BE" sz="1600" b="1" dirty="0" smtClean="0">
                <a:solidFill>
                  <a:srgbClr val="278E74"/>
                </a:solidFill>
                <a:latin typeface="Calibri" pitchFamily="34" charset="0"/>
                <a:cs typeface="Calibri" pitchFamily="34" charset="0"/>
              </a:rPr>
              <a:t> Engineering</a:t>
            </a:r>
            <a:endParaRPr lang="nl-NL" sz="1600" b="1" dirty="0">
              <a:solidFill>
                <a:srgbClr val="278E74"/>
              </a:solidFill>
              <a:latin typeface="Calibri" pitchFamily="34" charset="0"/>
              <a:cs typeface="Calibri" pitchFamily="34" charset="0"/>
            </a:endParaRPr>
          </a:p>
        </p:txBody>
      </p:sp>
      <p:sp>
        <p:nvSpPr>
          <p:cNvPr id="19" name="Afgeronde rechthoek 36"/>
          <p:cNvSpPr/>
          <p:nvPr/>
        </p:nvSpPr>
        <p:spPr>
          <a:xfrm>
            <a:off x="6901432" y="1255267"/>
            <a:ext cx="2063056" cy="1510138"/>
          </a:xfrm>
          <a:prstGeom prst="roundRect">
            <a:avLst/>
          </a:prstGeom>
          <a:solidFill>
            <a:srgbClr val="3BBB99"/>
          </a:solidFill>
          <a:ln w="28575">
            <a:solidFill>
              <a:srgbClr val="278E74"/>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nl-BE" sz="2000" dirty="0" smtClean="0">
                <a:solidFill>
                  <a:schemeClr val="bg1"/>
                </a:solidFill>
                <a:latin typeface="Calibri" pitchFamily="34" charset="0"/>
                <a:cs typeface="Calibri" pitchFamily="34" charset="0"/>
              </a:rPr>
              <a:t>5 </a:t>
            </a:r>
            <a:r>
              <a:rPr lang="nl-BE" sz="2000" dirty="0" err="1" smtClean="0">
                <a:solidFill>
                  <a:schemeClr val="bg1"/>
                </a:solidFill>
                <a:latin typeface="Calibri" pitchFamily="34" charset="0"/>
                <a:cs typeface="Calibri" pitchFamily="34" charset="0"/>
              </a:rPr>
              <a:t>options</a:t>
            </a:r>
            <a:endParaRPr lang="nl-NL" sz="2000" dirty="0">
              <a:solidFill>
                <a:schemeClr val="bg1"/>
              </a:solidFill>
              <a:latin typeface="Calibri" pitchFamily="34" charset="0"/>
              <a:cs typeface="Calibri" pitchFamily="34" charset="0"/>
            </a:endParaRPr>
          </a:p>
        </p:txBody>
      </p:sp>
      <p:sp>
        <p:nvSpPr>
          <p:cNvPr id="20" name="Tekstvak 24"/>
          <p:cNvSpPr txBox="1"/>
          <p:nvPr/>
        </p:nvSpPr>
        <p:spPr>
          <a:xfrm rot="16200000">
            <a:off x="-102130" y="1767938"/>
            <a:ext cx="914033" cy="369332"/>
          </a:xfrm>
          <a:prstGeom prst="rect">
            <a:avLst/>
          </a:prstGeom>
          <a:solidFill>
            <a:schemeClr val="bg1"/>
          </a:solidFill>
          <a:ln>
            <a:noFill/>
          </a:ln>
        </p:spPr>
        <p:txBody>
          <a:bodyPr wrap="none" rtlCol="0">
            <a:spAutoFit/>
          </a:bodyPr>
          <a:lstStyle/>
          <a:p>
            <a:r>
              <a:rPr lang="nl-BE" dirty="0" err="1" smtClean="0">
                <a:solidFill>
                  <a:srgbClr val="116E8A"/>
                </a:solidFill>
                <a:latin typeface="Calibri" pitchFamily="34" charset="0"/>
                <a:cs typeface="Calibri" pitchFamily="34" charset="0"/>
              </a:rPr>
              <a:t>phase</a:t>
            </a:r>
            <a:r>
              <a:rPr lang="nl-BE" dirty="0" smtClean="0">
                <a:solidFill>
                  <a:srgbClr val="116E8A"/>
                </a:solidFill>
                <a:latin typeface="Calibri" pitchFamily="34" charset="0"/>
                <a:cs typeface="Calibri" pitchFamily="34" charset="0"/>
              </a:rPr>
              <a:t> </a:t>
            </a:r>
            <a:r>
              <a:rPr lang="nl-BE" dirty="0">
                <a:solidFill>
                  <a:srgbClr val="116E8A"/>
                </a:solidFill>
                <a:latin typeface="Calibri" pitchFamily="34" charset="0"/>
                <a:cs typeface="Calibri" pitchFamily="34" charset="0"/>
              </a:rPr>
              <a:t>3</a:t>
            </a:r>
            <a:endParaRPr lang="nl-NL" dirty="0">
              <a:solidFill>
                <a:srgbClr val="116E8A"/>
              </a:solidFill>
              <a:latin typeface="Calibri" pitchFamily="34" charset="0"/>
              <a:cs typeface="Calibri" pitchFamily="34" charset="0"/>
            </a:endParaRPr>
          </a:p>
        </p:txBody>
      </p:sp>
      <p:sp>
        <p:nvSpPr>
          <p:cNvPr id="21" name="Tekstvak 24"/>
          <p:cNvSpPr txBox="1"/>
          <p:nvPr/>
        </p:nvSpPr>
        <p:spPr>
          <a:xfrm rot="16200000">
            <a:off x="-112503" y="5159181"/>
            <a:ext cx="914033" cy="369332"/>
          </a:xfrm>
          <a:prstGeom prst="rect">
            <a:avLst/>
          </a:prstGeom>
          <a:solidFill>
            <a:schemeClr val="bg1"/>
          </a:solidFill>
          <a:ln>
            <a:noFill/>
          </a:ln>
        </p:spPr>
        <p:txBody>
          <a:bodyPr wrap="none" rtlCol="0">
            <a:spAutoFit/>
          </a:bodyPr>
          <a:lstStyle/>
          <a:p>
            <a:r>
              <a:rPr lang="nl-BE" dirty="0" err="1" smtClean="0">
                <a:solidFill>
                  <a:srgbClr val="116E8A"/>
                </a:solidFill>
                <a:latin typeface="Calibri" pitchFamily="34" charset="0"/>
                <a:cs typeface="Calibri" pitchFamily="34" charset="0"/>
              </a:rPr>
              <a:t>phase</a:t>
            </a:r>
            <a:r>
              <a:rPr lang="nl-BE" dirty="0" smtClean="0">
                <a:solidFill>
                  <a:srgbClr val="116E8A"/>
                </a:solidFill>
                <a:latin typeface="Calibri" pitchFamily="34" charset="0"/>
                <a:cs typeface="Calibri" pitchFamily="34" charset="0"/>
              </a:rPr>
              <a:t> 1</a:t>
            </a:r>
            <a:endParaRPr lang="nl-NL" dirty="0">
              <a:solidFill>
                <a:srgbClr val="116E8A"/>
              </a:solidFill>
              <a:latin typeface="Calibri" pitchFamily="34" charset="0"/>
              <a:cs typeface="Calibri" pitchFamily="34" charset="0"/>
            </a:endParaRPr>
          </a:p>
        </p:txBody>
      </p:sp>
      <p:sp>
        <p:nvSpPr>
          <p:cNvPr id="22" name="Tekstvak 24"/>
          <p:cNvSpPr txBox="1"/>
          <p:nvPr/>
        </p:nvSpPr>
        <p:spPr>
          <a:xfrm rot="16200000">
            <a:off x="-120261" y="3365925"/>
            <a:ext cx="914033" cy="369332"/>
          </a:xfrm>
          <a:prstGeom prst="rect">
            <a:avLst/>
          </a:prstGeom>
          <a:solidFill>
            <a:schemeClr val="bg1"/>
          </a:solidFill>
          <a:ln>
            <a:noFill/>
          </a:ln>
        </p:spPr>
        <p:txBody>
          <a:bodyPr wrap="none" rtlCol="0">
            <a:spAutoFit/>
          </a:bodyPr>
          <a:lstStyle/>
          <a:p>
            <a:r>
              <a:rPr lang="nl-BE" dirty="0" err="1" smtClean="0">
                <a:solidFill>
                  <a:srgbClr val="116E8A"/>
                </a:solidFill>
                <a:latin typeface="Calibri" pitchFamily="34" charset="0"/>
                <a:cs typeface="Calibri" pitchFamily="34" charset="0"/>
              </a:rPr>
              <a:t>phase</a:t>
            </a:r>
            <a:r>
              <a:rPr lang="nl-BE" dirty="0" smtClean="0">
                <a:solidFill>
                  <a:srgbClr val="116E8A"/>
                </a:solidFill>
                <a:latin typeface="Calibri" pitchFamily="34" charset="0"/>
                <a:cs typeface="Calibri" pitchFamily="34" charset="0"/>
              </a:rPr>
              <a:t> 2</a:t>
            </a:r>
            <a:endParaRPr lang="nl-NL" dirty="0">
              <a:solidFill>
                <a:srgbClr val="116E8A"/>
              </a:solidFill>
              <a:latin typeface="Calibri" pitchFamily="34" charset="0"/>
              <a:cs typeface="Calibri" pitchFamily="34" charset="0"/>
            </a:endParaRPr>
          </a:p>
        </p:txBody>
      </p:sp>
      <p:sp>
        <p:nvSpPr>
          <p:cNvPr id="26" name="Afgeronde rechthoek 10"/>
          <p:cNvSpPr/>
          <p:nvPr/>
        </p:nvSpPr>
        <p:spPr>
          <a:xfrm>
            <a:off x="538632" y="1188620"/>
            <a:ext cx="792088" cy="72008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nl-BE" sz="2400" dirty="0" smtClean="0">
                <a:latin typeface="Calibri" pitchFamily="34" charset="0"/>
                <a:cs typeface="Calibri" pitchFamily="34" charset="0"/>
              </a:rPr>
              <a:t>6</a:t>
            </a:r>
            <a:endParaRPr lang="nl-NL" sz="2400" dirty="0">
              <a:latin typeface="Calibri" pitchFamily="34" charset="0"/>
              <a:cs typeface="Calibri" pitchFamily="34" charset="0"/>
            </a:endParaRPr>
          </a:p>
        </p:txBody>
      </p:sp>
      <p:sp>
        <p:nvSpPr>
          <p:cNvPr id="27" name="Afgeronde rechthoek 17"/>
          <p:cNvSpPr/>
          <p:nvPr/>
        </p:nvSpPr>
        <p:spPr>
          <a:xfrm>
            <a:off x="6901432" y="2827412"/>
            <a:ext cx="2063056" cy="3337892"/>
          </a:xfrm>
          <a:prstGeom prst="roundRect">
            <a:avLst/>
          </a:prstGeom>
          <a:solidFill>
            <a:srgbClr val="3BBB99"/>
          </a:solidFill>
          <a:ln w="28575">
            <a:solidFill>
              <a:srgbClr val="278E74"/>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nl-BE" sz="2000" dirty="0" smtClean="0">
                <a:solidFill>
                  <a:schemeClr val="bg1"/>
                </a:solidFill>
                <a:latin typeface="Calibri" pitchFamily="34" charset="0"/>
                <a:cs typeface="Calibri" pitchFamily="34" charset="0"/>
              </a:rPr>
              <a:t>joint part</a:t>
            </a:r>
            <a:endParaRPr lang="nl-NL" sz="2000" dirty="0">
              <a:solidFill>
                <a:schemeClr val="bg1"/>
              </a:solidFill>
              <a:latin typeface="Calibri" pitchFamily="34" charset="0"/>
              <a:cs typeface="Calibri" pitchFamily="34" charset="0"/>
            </a:endParaRPr>
          </a:p>
          <a:p>
            <a:pPr algn="ctr"/>
            <a:endParaRPr lang="nl-BE" sz="2800" b="1" dirty="0" smtClean="0">
              <a:solidFill>
                <a:schemeClr val="bg1"/>
              </a:solidFill>
              <a:latin typeface="Calibri" pitchFamily="34" charset="0"/>
              <a:cs typeface="Calibri" pitchFamily="34" charset="0"/>
            </a:endParaRPr>
          </a:p>
          <a:p>
            <a:pPr algn="ctr"/>
            <a:r>
              <a:rPr lang="nl-BE" sz="2800" b="1" dirty="0" smtClean="0">
                <a:solidFill>
                  <a:schemeClr val="bg1"/>
                </a:solidFill>
                <a:latin typeface="Calibri" pitchFamily="34" charset="0"/>
                <a:cs typeface="Calibri" pitchFamily="34" charset="0"/>
              </a:rPr>
              <a:t>BIO-ENG. TECH.</a:t>
            </a:r>
          </a:p>
        </p:txBody>
      </p:sp>
      <p:sp>
        <p:nvSpPr>
          <p:cNvPr id="28" name="Afgeronde rechthoek 11"/>
          <p:cNvSpPr/>
          <p:nvPr/>
        </p:nvSpPr>
        <p:spPr>
          <a:xfrm>
            <a:off x="1524100" y="3668836"/>
            <a:ext cx="5225356" cy="2496468"/>
          </a:xfrm>
          <a:prstGeom prst="roundRect">
            <a:avLst/>
          </a:prstGeom>
          <a:solidFill>
            <a:srgbClr val="3BBB99"/>
          </a:solidFill>
          <a:ln w="28575">
            <a:solidFill>
              <a:srgbClr val="278E74"/>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nl-BE" sz="2000" dirty="0" smtClean="0">
                <a:solidFill>
                  <a:schemeClr val="bg1"/>
                </a:solidFill>
                <a:latin typeface="Calibri" pitchFamily="34" charset="0"/>
                <a:cs typeface="Calibri" pitchFamily="34" charset="0"/>
              </a:rPr>
              <a:t>joint part</a:t>
            </a:r>
            <a:endParaRPr lang="nl-NL" sz="2000" dirty="0">
              <a:solidFill>
                <a:schemeClr val="bg1"/>
              </a:solidFill>
              <a:latin typeface="Calibri" pitchFamily="34" charset="0"/>
              <a:cs typeface="Calibri" pitchFamily="34" charset="0"/>
            </a:endParaRPr>
          </a:p>
          <a:p>
            <a:pPr algn="ctr"/>
            <a:endParaRPr lang="nl-BE" sz="2800" b="1" dirty="0" smtClean="0">
              <a:solidFill>
                <a:schemeClr val="bg1"/>
              </a:solidFill>
              <a:latin typeface="Calibri" pitchFamily="34" charset="0"/>
              <a:cs typeface="Calibri" pitchFamily="34" charset="0"/>
            </a:endParaRPr>
          </a:p>
          <a:p>
            <a:pPr algn="ctr"/>
            <a:r>
              <a:rPr lang="nl-BE" sz="2800" b="1" dirty="0" smtClean="0">
                <a:solidFill>
                  <a:schemeClr val="bg1"/>
                </a:solidFill>
                <a:latin typeface="Calibri" pitchFamily="34" charset="0"/>
                <a:cs typeface="Calibri" pitchFamily="34" charset="0"/>
              </a:rPr>
              <a:t>ENGINEERING TECHNOLOGY</a:t>
            </a:r>
          </a:p>
        </p:txBody>
      </p:sp>
      <p:sp>
        <p:nvSpPr>
          <p:cNvPr id="29" name="Afgeronde rechthoek 20"/>
          <p:cNvSpPr/>
          <p:nvPr/>
        </p:nvSpPr>
        <p:spPr>
          <a:xfrm>
            <a:off x="119822" y="4514700"/>
            <a:ext cx="1315278" cy="1625600"/>
          </a:xfrm>
          <a:prstGeom prst="roundRect">
            <a:avLst/>
          </a:prstGeom>
          <a:noFill/>
          <a:ln>
            <a:solidFill>
              <a:srgbClr val="116E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0" name="Afgeronde rechthoek 3"/>
          <p:cNvSpPr/>
          <p:nvPr/>
        </p:nvSpPr>
        <p:spPr>
          <a:xfrm>
            <a:off x="577976" y="5347616"/>
            <a:ext cx="792088" cy="72008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nl-BE" sz="2400" dirty="0" smtClean="0">
                <a:solidFill>
                  <a:schemeClr val="bg1"/>
                </a:solidFill>
                <a:latin typeface="Calibri" pitchFamily="34" charset="0"/>
                <a:cs typeface="Calibri" pitchFamily="34" charset="0"/>
              </a:rPr>
              <a:t>1</a:t>
            </a:r>
            <a:endParaRPr lang="nl-NL" sz="2400" dirty="0">
              <a:solidFill>
                <a:schemeClr val="bg1"/>
              </a:solidFill>
              <a:latin typeface="Calibri" pitchFamily="34" charset="0"/>
              <a:cs typeface="Calibri" pitchFamily="34" charset="0"/>
            </a:endParaRPr>
          </a:p>
        </p:txBody>
      </p:sp>
    </p:spTree>
    <p:extLst>
      <p:ext uri="{BB962C8B-B14F-4D97-AF65-F5344CB8AC3E}">
        <p14:creationId xmlns:p14="http://schemas.microsoft.com/office/powerpoint/2010/main" val="3706444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500"/>
                            </p:stCondLst>
                            <p:childTnLst>
                              <p:par>
                                <p:cTn id="23" presetID="53"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childTnLst>
                          </p:cTn>
                        </p:par>
                        <p:par>
                          <p:cTn id="28" fill="hold">
                            <p:stCondLst>
                              <p:cond delay="1000"/>
                            </p:stCondLst>
                            <p:childTnLst>
                              <p:par>
                                <p:cTn id="29" presetID="53"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1500"/>
                            </p:stCondLst>
                            <p:childTnLst>
                              <p:par>
                                <p:cTn id="35" presetID="53"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2000"/>
                            </p:stCondLst>
                            <p:childTnLst>
                              <p:par>
                                <p:cTn id="41" presetID="53"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Effect transition="in" filter="fade">
                                      <p:cBhvr>
                                        <p:cTn id="45" dur="500"/>
                                        <p:tgtEl>
                                          <p:spTgt spid="16"/>
                                        </p:tgtEl>
                                      </p:cBhvr>
                                    </p:animEffect>
                                  </p:childTnLst>
                                </p:cTn>
                              </p:par>
                            </p:childTnLst>
                          </p:cTn>
                        </p:par>
                        <p:par>
                          <p:cTn id="46" fill="hold">
                            <p:stCondLst>
                              <p:cond delay="2500"/>
                            </p:stCondLst>
                            <p:childTnLst>
                              <p:par>
                                <p:cTn id="47" presetID="53"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childTnLst>
                          </p:cTn>
                        </p:par>
                        <p:par>
                          <p:cTn id="52" fill="hold">
                            <p:stCondLst>
                              <p:cond delay="3000"/>
                            </p:stCondLst>
                            <p:childTnLst>
                              <p:par>
                                <p:cTn id="53" presetID="53" presetClass="entr" presetSubtype="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Effect transition="in" filter="fade">
                                      <p:cBhvr>
                                        <p:cTn id="57" dur="500"/>
                                        <p:tgtEl>
                                          <p:spTgt spid="18"/>
                                        </p:tgtEl>
                                      </p:cBhvr>
                                    </p:animEffect>
                                  </p:childTnLst>
                                </p:cTn>
                              </p:par>
                            </p:childTnLst>
                          </p:cTn>
                        </p:par>
                        <p:par>
                          <p:cTn id="58" fill="hold">
                            <p:stCondLst>
                              <p:cond delay="3500"/>
                            </p:stCondLst>
                            <p:childTnLst>
                              <p:par>
                                <p:cTn id="59" presetID="53" presetClass="entr" presetSubtype="0"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fltVal val="0"/>
                                          </p:val>
                                        </p:tav>
                                        <p:tav tm="100000">
                                          <p:val>
                                            <p:strVal val="#ppt_w"/>
                                          </p:val>
                                        </p:tav>
                                      </p:tavLst>
                                    </p:anim>
                                    <p:anim calcmode="lin" valueType="num">
                                      <p:cBhvr>
                                        <p:cTn id="62" dur="500" fill="hold"/>
                                        <p:tgtEl>
                                          <p:spTgt spid="13"/>
                                        </p:tgtEl>
                                        <p:attrNameLst>
                                          <p:attrName>ppt_h</p:attrName>
                                        </p:attrNameLst>
                                      </p:cBhvr>
                                      <p:tavLst>
                                        <p:tav tm="0">
                                          <p:val>
                                            <p:fltVal val="0"/>
                                          </p:val>
                                        </p:tav>
                                        <p:tav tm="100000">
                                          <p:val>
                                            <p:strVal val="#ppt_h"/>
                                          </p:val>
                                        </p:tav>
                                      </p:tavLst>
                                    </p:anim>
                                    <p:animEffect transition="in" filter="fade">
                                      <p:cBhvr>
                                        <p:cTn id="63" dur="500"/>
                                        <p:tgtEl>
                                          <p:spTgt spid="13"/>
                                        </p:tgtEl>
                                      </p:cBhvr>
                                    </p:animEffect>
                                  </p:childTnLst>
                                </p:cTn>
                              </p:par>
                            </p:childTnLst>
                          </p:cTn>
                        </p:par>
                      </p:childTnLst>
                    </p:cTn>
                  </p:par>
                  <p:par>
                    <p:cTn id="64" fill="hold">
                      <p:stCondLst>
                        <p:cond delay="indefinite"/>
                      </p:stCondLst>
                      <p:childTnLst>
                        <p:par>
                          <p:cTn id="65" fill="hold">
                            <p:stCondLst>
                              <p:cond delay="0"/>
                            </p:stCondLst>
                            <p:childTnLst>
                              <p:par>
                                <p:cTn id="66" presetID="53" presetClass="entr" presetSubtype="0" fill="hold" grpId="0" nodeType="click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p:cTn id="68" dur="500" fill="hold"/>
                                        <p:tgtEl>
                                          <p:spTgt spid="19"/>
                                        </p:tgtEl>
                                        <p:attrNameLst>
                                          <p:attrName>ppt_w</p:attrName>
                                        </p:attrNameLst>
                                      </p:cBhvr>
                                      <p:tavLst>
                                        <p:tav tm="0">
                                          <p:val>
                                            <p:fltVal val="0"/>
                                          </p:val>
                                        </p:tav>
                                        <p:tav tm="100000">
                                          <p:val>
                                            <p:strVal val="#ppt_w"/>
                                          </p:val>
                                        </p:tav>
                                      </p:tavLst>
                                    </p:anim>
                                    <p:anim calcmode="lin" valueType="num">
                                      <p:cBhvr>
                                        <p:cTn id="69" dur="500" fill="hold"/>
                                        <p:tgtEl>
                                          <p:spTgt spid="19"/>
                                        </p:tgtEl>
                                        <p:attrNameLst>
                                          <p:attrName>ppt_h</p:attrName>
                                        </p:attrNameLst>
                                      </p:cBhvr>
                                      <p:tavLst>
                                        <p:tav tm="0">
                                          <p:val>
                                            <p:fltVal val="0"/>
                                          </p:val>
                                        </p:tav>
                                        <p:tav tm="100000">
                                          <p:val>
                                            <p:strVal val="#ppt_h"/>
                                          </p:val>
                                        </p:tav>
                                      </p:tavLst>
                                    </p:anim>
                                    <p:animEffect transition="in" filter="fade">
                                      <p:cBhvr>
                                        <p:cTn id="7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3" grpId="0" animBg="1"/>
      <p:bldP spid="14" grpId="0" animBg="1"/>
      <p:bldP spid="15" grpId="0" animBg="1"/>
      <p:bldP spid="16" grpId="0" animBg="1"/>
      <p:bldP spid="17" grpId="0" animBg="1"/>
      <p:bldP spid="18" grpId="0" animBg="1"/>
      <p:bldP spid="19" grpId="0" animBg="1"/>
      <p:bldP spid="27" grpId="0" animBg="1"/>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448" y="332656"/>
            <a:ext cx="8334000" cy="900000"/>
          </a:xfrm>
        </p:spPr>
        <p:txBody>
          <a:bodyPr>
            <a:noAutofit/>
          </a:bodyPr>
          <a:lstStyle/>
          <a:p>
            <a:r>
              <a:rPr lang="nl-BE" sz="1400" dirty="0">
                <a:solidFill>
                  <a:srgbClr val="116E8A"/>
                </a:solidFill>
              </a:rPr>
              <a:t/>
            </a:r>
            <a:br>
              <a:rPr lang="nl-BE" sz="1400" dirty="0">
                <a:solidFill>
                  <a:srgbClr val="116E8A"/>
                </a:solidFill>
              </a:rPr>
            </a:br>
            <a:r>
              <a:rPr lang="nl-BE" sz="2800" dirty="0" err="1" smtClean="0">
                <a:solidFill>
                  <a:srgbClr val="116E8A"/>
                </a:solidFill>
              </a:rPr>
              <a:t>Master’s</a:t>
            </a:r>
            <a:r>
              <a:rPr lang="nl-BE" sz="2800" dirty="0" smtClean="0">
                <a:solidFill>
                  <a:srgbClr val="116E8A"/>
                </a:solidFill>
              </a:rPr>
              <a:t> </a:t>
            </a:r>
            <a:r>
              <a:rPr lang="nl-BE" sz="2800" dirty="0">
                <a:solidFill>
                  <a:srgbClr val="116E8A"/>
                </a:solidFill>
              </a:rPr>
              <a:t>programmes</a:t>
            </a:r>
            <a:r>
              <a:rPr lang="nl-BE" sz="1400" dirty="0">
                <a:solidFill>
                  <a:srgbClr val="116E8A"/>
                </a:solidFill>
              </a:rPr>
              <a:t/>
            </a:r>
            <a:br>
              <a:rPr lang="nl-BE" sz="1400" dirty="0">
                <a:solidFill>
                  <a:srgbClr val="116E8A"/>
                </a:solidFill>
              </a:rPr>
            </a:br>
            <a:r>
              <a:rPr lang="nl-BE" sz="700" dirty="0" smtClean="0">
                <a:solidFill>
                  <a:srgbClr val="116E8A"/>
                </a:solidFill>
              </a:rPr>
              <a:t/>
            </a:r>
            <a:br>
              <a:rPr lang="nl-BE" sz="700" dirty="0" smtClean="0">
                <a:solidFill>
                  <a:srgbClr val="116E8A"/>
                </a:solidFill>
              </a:rPr>
            </a:br>
            <a:r>
              <a:rPr lang="nl-BE" sz="1600" i="1" dirty="0" smtClean="0">
                <a:solidFill>
                  <a:schemeClr val="accent6"/>
                </a:solidFill>
              </a:rPr>
              <a:t>(</a:t>
            </a:r>
            <a:r>
              <a:rPr lang="nl-BE" sz="1400" i="1" dirty="0">
                <a:solidFill>
                  <a:schemeClr val="accent6"/>
                </a:solidFill>
              </a:rPr>
              <a:t>E) Programmes in English</a:t>
            </a:r>
            <a:endParaRPr lang="nl-BE" sz="1400" dirty="0">
              <a:solidFill>
                <a:srgbClr val="116E8A"/>
              </a:solidFill>
            </a:endParaRPr>
          </a:p>
        </p:txBody>
      </p:sp>
      <p:sp>
        <p:nvSpPr>
          <p:cNvPr id="5" name="Rectangle 4"/>
          <p:cNvSpPr/>
          <p:nvPr/>
        </p:nvSpPr>
        <p:spPr>
          <a:xfrm>
            <a:off x="4278490" y="3228945"/>
            <a:ext cx="184731" cy="369332"/>
          </a:xfrm>
          <a:prstGeom prst="rect">
            <a:avLst/>
          </a:prstGeom>
        </p:spPr>
        <p:txBody>
          <a:bodyPr wrap="none">
            <a:spAutoFit/>
          </a:bodyPr>
          <a:lstStyle/>
          <a:p>
            <a:endParaRPr lang="nl-BE" dirty="0"/>
          </a:p>
        </p:txBody>
      </p:sp>
      <p:graphicFrame>
        <p:nvGraphicFramePr>
          <p:cNvPr id="4" name="Tabel 3"/>
          <p:cNvGraphicFramePr>
            <a:graphicFrameLocks noGrp="1"/>
          </p:cNvGraphicFramePr>
          <p:nvPr>
            <p:extLst>
              <p:ext uri="{D42A27DB-BD31-4B8C-83A1-F6EECF244321}">
                <p14:modId xmlns:p14="http://schemas.microsoft.com/office/powerpoint/2010/main" val="3994939646"/>
              </p:ext>
            </p:extLst>
          </p:nvPr>
        </p:nvGraphicFramePr>
        <p:xfrm>
          <a:off x="1331640" y="260648"/>
          <a:ext cx="6905506" cy="5715402"/>
        </p:xfrm>
        <a:graphic>
          <a:graphicData uri="http://schemas.openxmlformats.org/drawingml/2006/table">
            <a:tbl>
              <a:tblPr firstRow="1" bandRow="1">
                <a:tableStyleId>{5C22544A-7EE6-4342-B048-85BDC9FD1C3A}</a:tableStyleId>
              </a:tblPr>
              <a:tblGrid>
                <a:gridCol w="2762425"/>
                <a:gridCol w="739729"/>
                <a:gridCol w="444436"/>
                <a:gridCol w="739729"/>
                <a:gridCol w="739729"/>
                <a:gridCol w="739729"/>
                <a:gridCol w="739729"/>
              </a:tblGrid>
              <a:tr h="2286162">
                <a:tc>
                  <a:txBody>
                    <a:bodyPr/>
                    <a:lstStyle/>
                    <a:p>
                      <a:pPr algn="l" fontAlgn="b"/>
                      <a:endParaRPr lang="nl-BE" sz="10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l" fontAlgn="b"/>
                      <a:r>
                        <a:rPr lang="nl-BE" sz="1400" u="none" strike="noStrike" dirty="0" smtClean="0">
                          <a:effectLst/>
                          <a:latin typeface="+mj-lt"/>
                        </a:rPr>
                        <a:t> CAMPUS </a:t>
                      </a:r>
                      <a:r>
                        <a:rPr lang="nl-BE" sz="1400" u="none" strike="noStrike" dirty="0">
                          <a:effectLst/>
                          <a:latin typeface="+mj-lt"/>
                        </a:rPr>
                        <a:t/>
                      </a:r>
                      <a:br>
                        <a:rPr lang="nl-BE" sz="1400" u="none" strike="noStrike" dirty="0">
                          <a:effectLst/>
                          <a:latin typeface="+mj-lt"/>
                        </a:rPr>
                      </a:br>
                      <a:r>
                        <a:rPr lang="nl-BE" sz="1400" u="none" strike="noStrike" dirty="0" smtClean="0">
                          <a:effectLst/>
                          <a:latin typeface="+mj-lt"/>
                        </a:rPr>
                        <a:t> GROUP </a:t>
                      </a:r>
                      <a:r>
                        <a:rPr lang="nl-BE" sz="1400" u="none" strike="noStrike" dirty="0">
                          <a:effectLst/>
                          <a:latin typeface="+mj-lt"/>
                        </a:rPr>
                        <a:t>T LEUVEN</a:t>
                      </a:r>
                      <a:endParaRPr lang="nl-BE" sz="1400" b="1" i="0" u="none" strike="noStrike" dirty="0">
                        <a:solidFill>
                          <a:srgbClr val="FFFFFF"/>
                        </a:solidFill>
                        <a:effectLst/>
                        <a:latin typeface="+mj-lt"/>
                      </a:endParaRPr>
                    </a:p>
                  </a:txBody>
                  <a:tcPr marL="8858" marR="8858" marT="8858" marB="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l" fontAlgn="b"/>
                      <a:r>
                        <a:rPr lang="nl-BE" sz="1400" u="none" strike="noStrike" dirty="0" smtClean="0">
                          <a:effectLst/>
                          <a:latin typeface="+mj-lt"/>
                        </a:rPr>
                        <a:t> TECHNOLOGY </a:t>
                      </a:r>
                      <a:r>
                        <a:rPr lang="nl-BE" sz="1400" u="none" strike="noStrike" dirty="0">
                          <a:effectLst/>
                          <a:latin typeface="+mj-lt"/>
                        </a:rPr>
                        <a:t>CAMPUS </a:t>
                      </a:r>
                      <a:br>
                        <a:rPr lang="nl-BE" sz="1400" u="none" strike="noStrike" dirty="0">
                          <a:effectLst/>
                          <a:latin typeface="+mj-lt"/>
                        </a:rPr>
                      </a:br>
                      <a:r>
                        <a:rPr lang="nl-BE" sz="1400" u="none" strike="noStrike" dirty="0" smtClean="0">
                          <a:effectLst/>
                          <a:latin typeface="+mj-lt"/>
                        </a:rPr>
                        <a:t> DE </a:t>
                      </a:r>
                      <a:r>
                        <a:rPr lang="nl-BE" sz="1400" u="none" strike="noStrike" dirty="0">
                          <a:effectLst/>
                          <a:latin typeface="+mj-lt"/>
                        </a:rPr>
                        <a:t>NAYER</a:t>
                      </a:r>
                      <a:endParaRPr lang="nl-BE" sz="1400" b="1" i="0" u="none" strike="noStrike" dirty="0">
                        <a:solidFill>
                          <a:srgbClr val="FFFFFF"/>
                        </a:solidFill>
                        <a:effectLst/>
                        <a:latin typeface="+mj-lt"/>
                      </a:endParaRPr>
                    </a:p>
                  </a:txBody>
                  <a:tcPr marL="8858" marR="8858" marT="8858" marB="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l" fontAlgn="b"/>
                      <a:r>
                        <a:rPr lang="nl-BE" sz="1400" u="none" strike="noStrike" dirty="0" smtClean="0">
                          <a:effectLst/>
                          <a:latin typeface="+mj-lt"/>
                        </a:rPr>
                        <a:t> TECHNOLOGY </a:t>
                      </a:r>
                      <a:r>
                        <a:rPr lang="nl-BE" sz="1400" u="none" strike="noStrike" dirty="0">
                          <a:effectLst/>
                          <a:latin typeface="+mj-lt"/>
                        </a:rPr>
                        <a:t>CAMPUS </a:t>
                      </a:r>
                      <a:br>
                        <a:rPr lang="nl-BE" sz="1400" u="none" strike="noStrike" dirty="0">
                          <a:effectLst/>
                          <a:latin typeface="+mj-lt"/>
                        </a:rPr>
                      </a:br>
                      <a:r>
                        <a:rPr lang="nl-BE" sz="1400" u="none" strike="noStrike" dirty="0" smtClean="0">
                          <a:effectLst/>
                          <a:latin typeface="+mj-lt"/>
                        </a:rPr>
                        <a:t> GEEL</a:t>
                      </a:r>
                      <a:endParaRPr lang="nl-BE" sz="1400" b="1" i="0" u="none" strike="noStrike" dirty="0">
                        <a:solidFill>
                          <a:srgbClr val="FFFFFF"/>
                        </a:solidFill>
                        <a:effectLst/>
                        <a:latin typeface="+mj-lt"/>
                      </a:endParaRPr>
                    </a:p>
                  </a:txBody>
                  <a:tcPr marL="8858" marR="8858" marT="8858" marB="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l" fontAlgn="b"/>
                      <a:r>
                        <a:rPr lang="nl-BE" sz="1400" u="none" strike="noStrike" dirty="0" smtClean="0">
                          <a:effectLst/>
                          <a:latin typeface="+mj-lt"/>
                        </a:rPr>
                        <a:t> TECHNOLOGY </a:t>
                      </a:r>
                      <a:r>
                        <a:rPr lang="nl-BE" sz="1400" u="none" strike="noStrike" dirty="0">
                          <a:effectLst/>
                          <a:latin typeface="+mj-lt"/>
                        </a:rPr>
                        <a:t>CAMPUS </a:t>
                      </a:r>
                      <a:br>
                        <a:rPr lang="nl-BE" sz="1400" u="none" strike="noStrike" dirty="0">
                          <a:effectLst/>
                          <a:latin typeface="+mj-lt"/>
                        </a:rPr>
                      </a:br>
                      <a:r>
                        <a:rPr lang="nl-BE" sz="1400" u="none" strike="noStrike" dirty="0" smtClean="0">
                          <a:effectLst/>
                          <a:latin typeface="+mj-lt"/>
                        </a:rPr>
                        <a:t> GHENT </a:t>
                      </a:r>
                      <a:r>
                        <a:rPr lang="nl-BE" sz="1400" u="none" strike="noStrike" dirty="0">
                          <a:effectLst/>
                          <a:latin typeface="+mj-lt"/>
                        </a:rPr>
                        <a:t>&amp; AALST</a:t>
                      </a:r>
                      <a:endParaRPr lang="nl-BE" sz="1400" b="1" i="0" u="none" strike="noStrike" dirty="0">
                        <a:solidFill>
                          <a:srgbClr val="FFFFFF"/>
                        </a:solidFill>
                        <a:effectLst/>
                        <a:latin typeface="+mj-lt"/>
                      </a:endParaRPr>
                    </a:p>
                  </a:txBody>
                  <a:tcPr marL="8858" marR="8858" marT="8858" marB="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l" fontAlgn="b"/>
                      <a:r>
                        <a:rPr lang="nl-BE" sz="1400" u="none" strike="noStrike" dirty="0" smtClean="0">
                          <a:effectLst/>
                          <a:latin typeface="+mj-lt"/>
                        </a:rPr>
                        <a:t> TECHNOLOGY </a:t>
                      </a:r>
                      <a:r>
                        <a:rPr lang="nl-BE" sz="1400" u="none" strike="noStrike" dirty="0">
                          <a:effectLst/>
                          <a:latin typeface="+mj-lt"/>
                        </a:rPr>
                        <a:t>CAMPUS </a:t>
                      </a:r>
                      <a:br>
                        <a:rPr lang="nl-BE" sz="1400" u="none" strike="noStrike" dirty="0">
                          <a:effectLst/>
                          <a:latin typeface="+mj-lt"/>
                        </a:rPr>
                      </a:br>
                      <a:r>
                        <a:rPr lang="nl-BE" sz="1400" u="none" strike="noStrike" dirty="0" smtClean="0">
                          <a:effectLst/>
                          <a:latin typeface="+mj-lt"/>
                        </a:rPr>
                        <a:t> </a:t>
                      </a:r>
                      <a:r>
                        <a:rPr lang="nl-BE" sz="1400" u="none" strike="noStrike" dirty="0" smtClean="0">
                          <a:effectLst/>
                          <a:latin typeface="+mj-lt"/>
                        </a:rPr>
                        <a:t>BRUGES</a:t>
                      </a:r>
                      <a:endParaRPr lang="nl-BE" sz="1400" b="1" i="0" u="none" strike="noStrike" dirty="0">
                        <a:solidFill>
                          <a:srgbClr val="FFFFFF"/>
                        </a:solidFill>
                        <a:effectLst/>
                        <a:latin typeface="+mj-lt"/>
                      </a:endParaRPr>
                    </a:p>
                  </a:txBody>
                  <a:tcPr marL="8858" marR="8858" marT="8858" marB="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l" fontAlgn="b"/>
                      <a:r>
                        <a:rPr lang="nl-BE" sz="1400" u="none" strike="noStrike" dirty="0" smtClean="0">
                          <a:effectLst/>
                          <a:latin typeface="+mj-lt"/>
                        </a:rPr>
                        <a:t> TECHNOLOGY </a:t>
                      </a:r>
                      <a:r>
                        <a:rPr lang="nl-BE" sz="1400" u="none" strike="noStrike" dirty="0">
                          <a:effectLst/>
                          <a:latin typeface="+mj-lt"/>
                        </a:rPr>
                        <a:t>CAMPUS </a:t>
                      </a:r>
                      <a:br>
                        <a:rPr lang="nl-BE" sz="1400" u="none" strike="noStrike" dirty="0">
                          <a:effectLst/>
                          <a:latin typeface="+mj-lt"/>
                        </a:rPr>
                      </a:br>
                      <a:r>
                        <a:rPr lang="nl-BE" sz="1400" u="none" strike="noStrike" dirty="0" smtClean="0">
                          <a:effectLst/>
                          <a:latin typeface="+mj-lt"/>
                        </a:rPr>
                        <a:t> DIEPENBEEK</a:t>
                      </a:r>
                      <a:endParaRPr lang="nl-BE" sz="1400" b="1" i="0" u="none" strike="noStrike" dirty="0">
                        <a:solidFill>
                          <a:srgbClr val="FFFFFF"/>
                        </a:solidFill>
                        <a:effectLst/>
                        <a:latin typeface="+mj-lt"/>
                      </a:endParaRPr>
                    </a:p>
                  </a:txBody>
                  <a:tcPr marL="8858" marR="8858" marT="8858" marB="0" vert="vert27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r>
              <a:tr h="228616">
                <a:tc gridSpan="7">
                  <a:txBody>
                    <a:bodyPr/>
                    <a:lstStyle/>
                    <a:p>
                      <a:pPr algn="l" fontAlgn="b"/>
                      <a:r>
                        <a:rPr lang="en-US" sz="1200" b="1" u="none" strike="noStrike" dirty="0">
                          <a:effectLst/>
                          <a:latin typeface="+mj-lt"/>
                        </a:rPr>
                        <a:t>Master of Science in Engineering Technology</a:t>
                      </a:r>
                      <a:endParaRPr lang="en-US" sz="1200" b="1" i="0" u="none" strike="noStrike" dirty="0">
                        <a:solidFill>
                          <a:srgbClr val="000000"/>
                        </a:solidFill>
                        <a:effectLst/>
                        <a:latin typeface="+mj-lt"/>
                      </a:endParaRPr>
                    </a:p>
                  </a:txBody>
                  <a:tcPr marL="8858" marR="8858" marT="8858" marB="0" anchor="b">
                    <a:lnL w="12700" cmpd="sng">
                      <a:noFill/>
                    </a:lnL>
                    <a:lnR w="12700" cmpd="sng">
                      <a:noFill/>
                    </a:lnR>
                    <a:lnT w="38100" cmpd="sng">
                      <a:noFill/>
                    </a:lnT>
                    <a:lnB w="12700" cmpd="sng">
                      <a:noFill/>
                    </a:lnB>
                    <a:lnTlToBr w="12700" cmpd="sng">
                      <a:noFill/>
                      <a:prstDash val="solid"/>
                    </a:lnTlToBr>
                    <a:lnBlToTr w="12700" cmpd="sng">
                      <a:noFill/>
                      <a:prstDash val="solid"/>
                    </a:lnBlToTr>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r>
              <a:tr h="228616">
                <a:tc>
                  <a:txBody>
                    <a:bodyPr/>
                    <a:lstStyle/>
                    <a:p>
                      <a:pPr algn="l" fontAlgn="b"/>
                      <a:r>
                        <a:rPr lang="nl-BE" sz="1200" u="none" strike="noStrike" dirty="0">
                          <a:effectLst/>
                          <a:latin typeface="+mj-lt"/>
                        </a:rPr>
                        <a:t>- </a:t>
                      </a:r>
                      <a:r>
                        <a:rPr lang="nl-BE" sz="1200" u="none" strike="noStrike" dirty="0" err="1">
                          <a:effectLst/>
                          <a:latin typeface="+mj-lt"/>
                        </a:rPr>
                        <a:t>Biochemical</a:t>
                      </a:r>
                      <a:r>
                        <a:rPr lang="nl-BE" sz="1200" u="none" strike="noStrike" dirty="0">
                          <a:effectLst/>
                          <a:latin typeface="+mj-lt"/>
                        </a:rPr>
                        <a:t> Engineering</a:t>
                      </a:r>
                      <a:endParaRPr lang="nl-BE" sz="12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 (E) </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r>
              <a:tr h="228616">
                <a:tc>
                  <a:txBody>
                    <a:bodyPr/>
                    <a:lstStyle/>
                    <a:p>
                      <a:pPr algn="l" fontAlgn="b"/>
                      <a:r>
                        <a:rPr lang="nl-BE" sz="1200" u="none" strike="noStrike" dirty="0">
                          <a:effectLst/>
                          <a:latin typeface="+mj-lt"/>
                        </a:rPr>
                        <a:t>- </a:t>
                      </a:r>
                      <a:r>
                        <a:rPr lang="nl-BE" sz="1200" u="none" strike="noStrike" dirty="0" err="1">
                          <a:effectLst/>
                          <a:latin typeface="+mj-lt"/>
                        </a:rPr>
                        <a:t>Electromechanical</a:t>
                      </a:r>
                      <a:r>
                        <a:rPr lang="nl-BE" sz="1200" u="none" strike="noStrike" dirty="0">
                          <a:effectLst/>
                          <a:latin typeface="+mj-lt"/>
                        </a:rPr>
                        <a:t> Engineering</a:t>
                      </a:r>
                      <a:endParaRPr lang="nl-BE" sz="12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 (E) </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dirty="0">
                          <a:effectLst/>
                          <a:latin typeface="+mj-lt"/>
                        </a:rPr>
                        <a:t>■</a:t>
                      </a:r>
                      <a:endParaRPr lang="nl-BE" sz="10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r>
              <a:tr h="228616">
                <a:tc>
                  <a:txBody>
                    <a:bodyPr/>
                    <a:lstStyle/>
                    <a:p>
                      <a:pPr algn="l" fontAlgn="b"/>
                      <a:r>
                        <a:rPr lang="nl-BE" sz="1200" u="none" strike="noStrike" dirty="0">
                          <a:effectLst/>
                          <a:latin typeface="+mj-lt"/>
                        </a:rPr>
                        <a:t>- Chemical Engineering</a:t>
                      </a:r>
                      <a:endParaRPr lang="nl-BE" sz="12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 (E) </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r>
              <a:tr h="228616">
                <a:tc>
                  <a:txBody>
                    <a:bodyPr/>
                    <a:lstStyle/>
                    <a:p>
                      <a:pPr algn="l" fontAlgn="b"/>
                      <a:r>
                        <a:rPr lang="nl-BE" sz="1200" u="none" strike="noStrike" dirty="0">
                          <a:effectLst/>
                          <a:latin typeface="+mj-lt"/>
                        </a:rPr>
                        <a:t>- </a:t>
                      </a:r>
                      <a:r>
                        <a:rPr lang="nl-BE" sz="1200" u="none" strike="noStrike" dirty="0" err="1" smtClean="0">
                          <a:effectLst/>
                          <a:latin typeface="+mj-lt"/>
                        </a:rPr>
                        <a:t>Civil</a:t>
                      </a:r>
                      <a:r>
                        <a:rPr lang="nl-BE" sz="1200" u="none" strike="noStrike" baseline="0" dirty="0" smtClean="0">
                          <a:effectLst/>
                          <a:latin typeface="+mj-lt"/>
                        </a:rPr>
                        <a:t> </a:t>
                      </a:r>
                      <a:r>
                        <a:rPr lang="nl-BE" sz="1200" u="none" strike="noStrike" dirty="0" smtClean="0">
                          <a:effectLst/>
                          <a:latin typeface="+mj-lt"/>
                        </a:rPr>
                        <a:t>  </a:t>
                      </a:r>
                      <a:r>
                        <a:rPr lang="nl-BE" sz="1200" u="none" strike="noStrike" dirty="0">
                          <a:effectLst/>
                          <a:latin typeface="+mj-lt"/>
                        </a:rPr>
                        <a:t>Engineering</a:t>
                      </a:r>
                      <a:endParaRPr lang="nl-BE" sz="12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dirty="0" smtClean="0">
                          <a:effectLst/>
                          <a:latin typeface="+mj-lt"/>
                        </a:rPr>
                        <a:t> </a:t>
                      </a:r>
                      <a:endParaRPr lang="nl-BE" sz="10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dirty="0">
                          <a:effectLst/>
                          <a:latin typeface="+mj-lt"/>
                        </a:rPr>
                        <a:t>■</a:t>
                      </a:r>
                      <a:endParaRPr lang="nl-BE" sz="10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dirty="0">
                          <a:effectLst/>
                          <a:latin typeface="+mj-lt"/>
                        </a:rPr>
                        <a:t>■</a:t>
                      </a:r>
                      <a:endParaRPr lang="nl-BE" sz="10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dirty="0">
                          <a:effectLst/>
                          <a:latin typeface="+mj-lt"/>
                        </a:rPr>
                        <a:t>■</a:t>
                      </a:r>
                      <a:endParaRPr lang="nl-BE" sz="10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r>
              <a:tr h="228616">
                <a:tc>
                  <a:txBody>
                    <a:bodyPr/>
                    <a:lstStyle/>
                    <a:p>
                      <a:pPr algn="l" fontAlgn="b"/>
                      <a:r>
                        <a:rPr lang="nl-BE" sz="1200" u="none" strike="noStrike" dirty="0">
                          <a:effectLst/>
                          <a:latin typeface="+mj-lt"/>
                        </a:rPr>
                        <a:t>- Electronics </a:t>
                      </a:r>
                      <a:r>
                        <a:rPr lang="nl-BE" sz="1200" u="none" strike="noStrike" dirty="0" err="1">
                          <a:effectLst/>
                          <a:latin typeface="+mj-lt"/>
                        </a:rPr>
                        <a:t>and</a:t>
                      </a:r>
                      <a:r>
                        <a:rPr lang="nl-BE" sz="1200" u="none" strike="noStrike" dirty="0">
                          <a:effectLst/>
                          <a:latin typeface="+mj-lt"/>
                        </a:rPr>
                        <a:t> ICT Engineering</a:t>
                      </a:r>
                      <a:endParaRPr lang="nl-BE" sz="12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 (E) </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r>
              <a:tr h="228616">
                <a:tc>
                  <a:txBody>
                    <a:bodyPr/>
                    <a:lstStyle/>
                    <a:p>
                      <a:pPr algn="l" fontAlgn="b"/>
                      <a:r>
                        <a:rPr lang="nl-BE" sz="1200" u="none" strike="noStrike" dirty="0">
                          <a:effectLst/>
                          <a:latin typeface="+mj-lt"/>
                        </a:rPr>
                        <a:t>- Energy Engineering</a:t>
                      </a:r>
                      <a:endParaRPr lang="nl-BE" sz="12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r>
              <a:tr h="228616">
                <a:tc>
                  <a:txBody>
                    <a:bodyPr/>
                    <a:lstStyle/>
                    <a:p>
                      <a:pPr algn="l" fontAlgn="b"/>
                      <a:r>
                        <a:rPr lang="nl-BE" sz="1200" u="none" strike="noStrike" dirty="0">
                          <a:effectLst/>
                          <a:latin typeface="+mj-lt"/>
                        </a:rPr>
                        <a:t>- </a:t>
                      </a:r>
                      <a:r>
                        <a:rPr lang="nl-BE" sz="1200" u="none" strike="noStrike" dirty="0" err="1">
                          <a:effectLst/>
                          <a:latin typeface="+mj-lt"/>
                        </a:rPr>
                        <a:t>Polymer</a:t>
                      </a:r>
                      <a:r>
                        <a:rPr lang="nl-BE" sz="1200" u="none" strike="noStrike" dirty="0">
                          <a:effectLst/>
                          <a:latin typeface="+mj-lt"/>
                        </a:rPr>
                        <a:t> Processing </a:t>
                      </a:r>
                      <a:r>
                        <a:rPr lang="nl-BE" sz="1200" u="none" strike="noStrike" dirty="0" smtClean="0">
                          <a:effectLst/>
                          <a:latin typeface="+mj-lt"/>
                        </a:rPr>
                        <a:t>Technology</a:t>
                      </a:r>
                      <a:endParaRPr lang="nl-BE" sz="12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r>
              <a:tr h="228616">
                <a:tc>
                  <a:txBody>
                    <a:bodyPr/>
                    <a:lstStyle/>
                    <a:p>
                      <a:pPr algn="l" fontAlgn="b"/>
                      <a:r>
                        <a:rPr lang="nl-BE" sz="1200" u="none" strike="noStrike" dirty="0">
                          <a:effectLst/>
                          <a:latin typeface="+mj-lt"/>
                        </a:rPr>
                        <a:t>- </a:t>
                      </a:r>
                      <a:r>
                        <a:rPr lang="nl-BE" sz="1200" u="none" strike="noStrike" dirty="0" err="1">
                          <a:effectLst/>
                          <a:latin typeface="+mj-lt"/>
                        </a:rPr>
                        <a:t>Nuclear</a:t>
                      </a:r>
                      <a:r>
                        <a:rPr lang="nl-BE" sz="1200" u="none" strike="noStrike" dirty="0">
                          <a:effectLst/>
                          <a:latin typeface="+mj-lt"/>
                        </a:rPr>
                        <a:t> Engineering</a:t>
                      </a:r>
                      <a:endParaRPr lang="nl-BE" sz="12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r>
              <a:tr h="228616">
                <a:tc>
                  <a:txBody>
                    <a:bodyPr/>
                    <a:lstStyle/>
                    <a:p>
                      <a:pPr algn="l" fontAlgn="b"/>
                      <a:r>
                        <a:rPr lang="nl-BE" sz="1200" u="none" strike="noStrike" dirty="0">
                          <a:effectLst/>
                          <a:latin typeface="+mj-lt"/>
                        </a:rPr>
                        <a:t>- </a:t>
                      </a:r>
                      <a:r>
                        <a:rPr lang="nl-BE" sz="1200" u="none" strike="noStrike" dirty="0" err="1">
                          <a:effectLst/>
                          <a:latin typeface="+mj-lt"/>
                        </a:rPr>
                        <a:t>Packaging</a:t>
                      </a:r>
                      <a:r>
                        <a:rPr lang="nl-BE" sz="1200" u="none" strike="noStrike" dirty="0">
                          <a:effectLst/>
                          <a:latin typeface="+mj-lt"/>
                        </a:rPr>
                        <a:t> Engineering</a:t>
                      </a:r>
                      <a:endParaRPr lang="nl-BE" sz="12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r>
              <a:tr h="457232">
                <a:tc>
                  <a:txBody>
                    <a:bodyPr/>
                    <a:lstStyle/>
                    <a:p>
                      <a:pPr algn="l" fontAlgn="b"/>
                      <a:r>
                        <a:rPr lang="en-US" sz="1200" b="1" u="none" strike="noStrike" dirty="0" smtClean="0">
                          <a:effectLst/>
                          <a:latin typeface="+mj-lt"/>
                        </a:rPr>
                        <a:t>Master </a:t>
                      </a:r>
                      <a:r>
                        <a:rPr lang="en-US" sz="1200" b="1" u="none" strike="noStrike" dirty="0">
                          <a:effectLst/>
                          <a:latin typeface="+mj-lt"/>
                        </a:rPr>
                        <a:t>of Science in Food </a:t>
                      </a:r>
                      <a:br>
                        <a:rPr lang="en-US" sz="1200" b="1" u="none" strike="noStrike" dirty="0">
                          <a:effectLst/>
                          <a:latin typeface="+mj-lt"/>
                        </a:rPr>
                      </a:br>
                      <a:r>
                        <a:rPr lang="en-US" sz="1200" b="1" u="none" strike="noStrike" dirty="0">
                          <a:effectLst/>
                          <a:latin typeface="+mj-lt"/>
                        </a:rPr>
                        <a:t>Science, Technology and </a:t>
                      </a:r>
                      <a:r>
                        <a:rPr lang="en-US" sz="1200" b="1" u="none" strike="noStrike" dirty="0" smtClean="0">
                          <a:effectLst/>
                          <a:latin typeface="+mj-lt"/>
                        </a:rPr>
                        <a:t>Business</a:t>
                      </a:r>
                      <a:endParaRPr lang="en-US" sz="1200" b="1"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dirty="0" smtClean="0">
                          <a:effectLst/>
                          <a:latin typeface="+mj-lt"/>
                        </a:rPr>
                        <a:t>■ </a:t>
                      </a:r>
                      <a:r>
                        <a:rPr lang="nl-BE" sz="1000" u="none" strike="noStrike" dirty="0">
                          <a:effectLst/>
                          <a:latin typeface="+mj-lt"/>
                        </a:rPr>
                        <a:t>(E) </a:t>
                      </a:r>
                      <a:endParaRPr lang="nl-BE" sz="10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r>
              <a:tr h="228616">
                <a:tc gridSpan="7">
                  <a:txBody>
                    <a:bodyPr/>
                    <a:lstStyle/>
                    <a:p>
                      <a:pPr algn="l" fontAlgn="b"/>
                      <a:r>
                        <a:rPr lang="en-US" sz="1200" b="1" u="none" strike="noStrike" dirty="0">
                          <a:effectLst/>
                          <a:latin typeface="+mj-lt"/>
                        </a:rPr>
                        <a:t>Master of Science in Bioengineering </a:t>
                      </a:r>
                      <a:r>
                        <a:rPr lang="en-US" sz="1200" b="1" u="none" strike="noStrike" dirty="0" smtClean="0">
                          <a:effectLst/>
                          <a:latin typeface="+mj-lt"/>
                        </a:rPr>
                        <a:t>Technology</a:t>
                      </a:r>
                      <a:endParaRPr lang="en-US" sz="1200" b="1"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c hMerge="1">
                  <a:txBody>
                    <a:bodyPr/>
                    <a:lstStyle/>
                    <a:p>
                      <a:endParaRPr lang="nl-BE"/>
                    </a:p>
                  </a:txBody>
                  <a:tcPr/>
                </a:tc>
              </a:tr>
              <a:tr h="228616">
                <a:tc>
                  <a:txBody>
                    <a:bodyPr/>
                    <a:lstStyle/>
                    <a:p>
                      <a:pPr algn="l" fontAlgn="b"/>
                      <a:r>
                        <a:rPr lang="nl-BE" sz="1200" u="none" strike="noStrike" dirty="0">
                          <a:effectLst/>
                          <a:latin typeface="+mj-lt"/>
                        </a:rPr>
                        <a:t>- Agro- </a:t>
                      </a:r>
                      <a:r>
                        <a:rPr lang="nl-BE" sz="1200" u="none" strike="noStrike" dirty="0" err="1">
                          <a:effectLst/>
                          <a:latin typeface="+mj-lt"/>
                        </a:rPr>
                        <a:t>and</a:t>
                      </a:r>
                      <a:r>
                        <a:rPr lang="nl-BE" sz="1200" u="none" strike="noStrike" dirty="0">
                          <a:effectLst/>
                          <a:latin typeface="+mj-lt"/>
                        </a:rPr>
                        <a:t> </a:t>
                      </a:r>
                      <a:r>
                        <a:rPr lang="nl-BE" sz="1200" u="none" strike="noStrike" dirty="0" err="1">
                          <a:effectLst/>
                          <a:latin typeface="+mj-lt"/>
                        </a:rPr>
                        <a:t>Horticultural</a:t>
                      </a:r>
                      <a:r>
                        <a:rPr lang="nl-BE" sz="1200" u="none" strike="noStrike" dirty="0">
                          <a:effectLst/>
                          <a:latin typeface="+mj-lt"/>
                        </a:rPr>
                        <a:t> Engineering</a:t>
                      </a:r>
                      <a:endParaRPr lang="nl-BE" sz="12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r>
              <a:tr h="228616">
                <a:tc>
                  <a:txBody>
                    <a:bodyPr/>
                    <a:lstStyle/>
                    <a:p>
                      <a:pPr algn="l" fontAlgn="b"/>
                      <a:r>
                        <a:rPr lang="nl-BE" sz="1200" u="none" strike="noStrike" dirty="0">
                          <a:effectLst/>
                          <a:latin typeface="+mj-lt"/>
                        </a:rPr>
                        <a:t>- Food </a:t>
                      </a:r>
                      <a:r>
                        <a:rPr lang="nl-BE" sz="1200" u="none" strike="noStrike" dirty="0" err="1">
                          <a:effectLst/>
                          <a:latin typeface="+mj-lt"/>
                        </a:rPr>
                        <a:t>Industry</a:t>
                      </a:r>
                      <a:r>
                        <a:rPr lang="nl-BE" sz="1200" u="none" strike="noStrike" dirty="0">
                          <a:effectLst/>
                          <a:latin typeface="+mj-lt"/>
                        </a:rPr>
                        <a:t> Engineering</a:t>
                      </a:r>
                      <a:endParaRPr lang="nl-BE" sz="12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nl-BE" sz="1000" u="none" strike="noStrike">
                          <a:effectLst/>
                          <a:latin typeface="+mj-lt"/>
                        </a:rPr>
                        <a:t>■</a:t>
                      </a:r>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endParaRPr lang="nl-BE" sz="1000" b="0" i="0" u="none" strike="noStrike" dirty="0">
                        <a:solidFill>
                          <a:srgbClr val="000000"/>
                        </a:solidFill>
                        <a:effectLst/>
                        <a:latin typeface="+mj-lt"/>
                      </a:endParaRPr>
                    </a:p>
                  </a:txBody>
                  <a:tcPr marL="8858" marR="8858" marT="8858"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02226205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e0O9W6HkekKbOiRFjZIvT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sEzggBskMEGUteR5PGdTD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rBo2ONOyOUChfpKQomPD8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fEo82UnxNUatXKectC53CA"/>
</p:tagLst>
</file>

<file path=ppt/theme/theme1.xml><?xml version="1.0" encoding="utf-8"?>
<a:theme xmlns:a="http://schemas.openxmlformats.org/drawingml/2006/main" name="Corporate-KU Leuven-Liggend-Achtergrond Wit">
  <a:themeElements>
    <a:clrScheme name="KULeuven-Themakleuren">
      <a:dk1>
        <a:srgbClr val="00407A"/>
      </a:dk1>
      <a:lt1>
        <a:srgbClr val="FFFFFF"/>
      </a:lt1>
      <a:dk2>
        <a:srgbClr val="00407A"/>
      </a:dk2>
      <a:lt2>
        <a:srgbClr val="FFFFFF"/>
      </a:lt2>
      <a:accent1>
        <a:srgbClr val="1D8DB0"/>
      </a:accent1>
      <a:accent2>
        <a:srgbClr val="116E8A"/>
      </a:accent2>
      <a:accent3>
        <a:srgbClr val="52BDEC"/>
      </a:accent3>
      <a:accent4>
        <a:srgbClr val="00407A"/>
      </a:accent4>
      <a:accent5>
        <a:srgbClr val="7F7F7F"/>
      </a:accent5>
      <a:accent6>
        <a:srgbClr val="595959"/>
      </a:accent6>
      <a:hlink>
        <a:srgbClr val="1D8DB0"/>
      </a:hlink>
      <a:folHlink>
        <a:srgbClr val="00407A"/>
      </a:folHlink>
    </a:clrScheme>
    <a:fontScheme name="KULeuven">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16E8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rporate-KU Leuven-Liggend-Achtergrond Wit en Watermerk">
  <a:themeElements>
    <a:clrScheme name="KULeuven-Themakleuren">
      <a:dk1>
        <a:srgbClr val="00407A"/>
      </a:dk1>
      <a:lt1>
        <a:srgbClr val="FFFFFF"/>
      </a:lt1>
      <a:dk2>
        <a:srgbClr val="00407A"/>
      </a:dk2>
      <a:lt2>
        <a:srgbClr val="FFFFFF"/>
      </a:lt2>
      <a:accent1>
        <a:srgbClr val="1D8DB0"/>
      </a:accent1>
      <a:accent2>
        <a:srgbClr val="116E8A"/>
      </a:accent2>
      <a:accent3>
        <a:srgbClr val="86BCE5"/>
      </a:accent3>
      <a:accent4>
        <a:srgbClr val="00407A"/>
      </a:accent4>
      <a:accent5>
        <a:srgbClr val="7F7F7F"/>
      </a:accent5>
      <a:accent6>
        <a:srgbClr val="595959"/>
      </a:accent6>
      <a:hlink>
        <a:srgbClr val="009999"/>
      </a:hlink>
      <a:folHlink>
        <a:srgbClr val="800080"/>
      </a:folHlink>
    </a:clrScheme>
    <a:fontScheme name="KULeuven">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16E8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1_Corporate-KU Leuven-Liggend-Achtergrond Wit">
  <a:themeElements>
    <a:clrScheme name="KULeuven-Themakleuren">
      <a:dk1>
        <a:srgbClr val="00407A"/>
      </a:dk1>
      <a:lt1>
        <a:srgbClr val="FFFFFF"/>
      </a:lt1>
      <a:dk2>
        <a:srgbClr val="00407A"/>
      </a:dk2>
      <a:lt2>
        <a:srgbClr val="FFFFFF"/>
      </a:lt2>
      <a:accent1>
        <a:srgbClr val="1D8DB0"/>
      </a:accent1>
      <a:accent2>
        <a:srgbClr val="116E8A"/>
      </a:accent2>
      <a:accent3>
        <a:srgbClr val="52BDEC"/>
      </a:accent3>
      <a:accent4>
        <a:srgbClr val="00407A"/>
      </a:accent4>
      <a:accent5>
        <a:srgbClr val="7F7F7F"/>
      </a:accent5>
      <a:accent6>
        <a:srgbClr val="595959"/>
      </a:accent6>
      <a:hlink>
        <a:srgbClr val="1D8DB0"/>
      </a:hlink>
      <a:folHlink>
        <a:srgbClr val="00407A"/>
      </a:folHlink>
    </a:clrScheme>
    <a:fontScheme name="KULeuven">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16E8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corporate-KULeuven</Template>
  <TotalTime>1128</TotalTime>
  <Words>1092</Words>
  <Application>Microsoft Office PowerPoint</Application>
  <PresentationFormat>On-screen Show (4:3)</PresentationFormat>
  <Paragraphs>408</Paragraphs>
  <Slides>23</Slides>
  <Notes>3</Notes>
  <HiddenSlides>0</HiddenSlides>
  <MMClips>0</MMClips>
  <ScaleCrop>false</ScaleCrop>
  <HeadingPairs>
    <vt:vector size="4" baseType="variant">
      <vt:variant>
        <vt:lpstr>Theme</vt:lpstr>
      </vt:variant>
      <vt:variant>
        <vt:i4>3</vt:i4>
      </vt:variant>
      <vt:variant>
        <vt:lpstr>Slide Titles</vt:lpstr>
      </vt:variant>
      <vt:variant>
        <vt:i4>23</vt:i4>
      </vt:variant>
    </vt:vector>
  </HeadingPairs>
  <TitlesOfParts>
    <vt:vector size="26" baseType="lpstr">
      <vt:lpstr>Corporate-KU Leuven-Liggend-Achtergrond Wit</vt:lpstr>
      <vt:lpstr>Corporate-KU Leuven-Liggend-Achtergrond Wit en Watermerk</vt:lpstr>
      <vt:lpstr>1_Corporate-KU Leuven-Liggend-Achtergrond Wit</vt:lpstr>
      <vt:lpstr>Leuven University</vt:lpstr>
      <vt:lpstr>Faculty of Engineering Technology: 7 campuses across Flanders</vt:lpstr>
      <vt:lpstr>KU Leuven – structure </vt:lpstr>
      <vt:lpstr>Mission Faculty of Engineering Technology</vt:lpstr>
      <vt:lpstr>Programmes Faculty of Engineering Technology</vt:lpstr>
      <vt:lpstr>Educational profile</vt:lpstr>
      <vt:lpstr>Bachelor’s programmes  (E) Programmes in English</vt:lpstr>
      <vt:lpstr>Curriculum development</vt:lpstr>
      <vt:lpstr> Master’s programmes  (E) Programmes in English</vt:lpstr>
      <vt:lpstr> Postacademic programmes  (E) Programmes in English</vt:lpstr>
      <vt:lpstr>Research</vt:lpstr>
      <vt:lpstr>PowerPoint Presentation</vt:lpstr>
      <vt:lpstr>Research in Science, Engineering &amp; Technology</vt:lpstr>
      <vt:lpstr>Technology Clusters</vt:lpstr>
      <vt:lpstr>Mission statement of Technology Clusters</vt:lpstr>
      <vt:lpstr>TC Construction</vt:lpstr>
      <vt:lpstr>TC Sustainable Chemical Process Technology</vt:lpstr>
      <vt:lpstr>TC Computer Science Technology</vt:lpstr>
      <vt:lpstr>TC Electrical Engineering (ESAT)</vt:lpstr>
      <vt:lpstr>TC Materials technology</vt:lpstr>
      <vt:lpstr>TC Bioengineering Technology</vt:lpstr>
      <vt:lpstr>TC Mechanical Engineering Technology</vt:lpstr>
      <vt:lpstr>MEER OVER DE  FACULTEIT INDUSTRIËLE INGENIEURSWETENSCHAPPEN</vt:lpstr>
    </vt:vector>
  </TitlesOfParts>
  <Company>KULeuven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ICTS | Communicatie, Servicepunt en Opleiding</dc:creator>
  <dc:description>Huisstijl KU Leuven - versie 24 juli 2012</dc:description>
  <cp:lastModifiedBy>Lauwereys, Hilde</cp:lastModifiedBy>
  <cp:revision>117</cp:revision>
  <cp:lastPrinted>2016-01-13T19:06:01Z</cp:lastPrinted>
  <dcterms:created xsi:type="dcterms:W3CDTF">2012-07-10T07:57:57Z</dcterms:created>
  <dcterms:modified xsi:type="dcterms:W3CDTF">2017-03-24T16:38:57Z</dcterms:modified>
</cp:coreProperties>
</file>